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style1.xml" ContentType="application/vnd.ms-office.chartstyle+xml"/>
  <Override PartName="/ppt/charts/colors1.xml" ContentType="application/vnd.ms-office.chartcolorstyle+xml"/>
  <Override PartName="/ppt/charts/chart9.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10.xml" ContentType="application/vnd.openxmlformats-officedocument.drawingml.chart+xml"/>
  <Override PartName="/ppt/charts/chart11.xml" ContentType="application/vnd.openxmlformats-officedocument.drawingml.chart+xml"/>
  <Override PartName="/ppt/charts/style5.xml" ContentType="application/vnd.ms-office.chartstyle+xml"/>
  <Override PartName="/ppt/charts/colors5.xml" ContentType="application/vnd.ms-office.chartcolorstyle+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2" r:id="rId4"/>
    <p:sldId id="270" r:id="rId5"/>
    <p:sldId id="287" r:id="rId6"/>
    <p:sldId id="275" r:id="rId7"/>
    <p:sldId id="274" r:id="rId8"/>
    <p:sldId id="273" r:id="rId9"/>
    <p:sldId id="276" r:id="rId10"/>
    <p:sldId id="269" r:id="rId11"/>
    <p:sldId id="266" r:id="rId12"/>
    <p:sldId id="277" r:id="rId13"/>
    <p:sldId id="278" r:id="rId14"/>
    <p:sldId id="279" r:id="rId15"/>
    <p:sldId id="281" r:id="rId16"/>
    <p:sldId id="271" r:id="rId17"/>
    <p:sldId id="283" r:id="rId18"/>
    <p:sldId id="284" r:id="rId19"/>
    <p:sldId id="285" r:id="rId20"/>
    <p:sldId id="286" r:id="rId21"/>
    <p:sldId id="280" r:id="rId22"/>
    <p:sldId id="258" r:id="rId23"/>
    <p:sldId id="268" r:id="rId24"/>
    <p:sldId id="263" r:id="rId25"/>
    <p:sldId id="264" r:id="rId26"/>
    <p:sldId id="265" r:id="rId27"/>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2D877E"/>
    <a:srgbClr val="D5CAB9"/>
    <a:srgbClr val="9C5BCD"/>
    <a:srgbClr val="097B9F"/>
    <a:srgbClr val="C00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04" autoAdjust="0"/>
  </p:normalViewPr>
  <p:slideViewPr>
    <p:cSldViewPr>
      <p:cViewPr>
        <p:scale>
          <a:sx n="145" d="100"/>
          <a:sy n="145" d="100"/>
        </p:scale>
        <p:origin x="1080" y="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gigan\OneDrive\Desktop\NYU\Fall%202025\Capstone\Optimization\Output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gigan\OneDrive\Desktop\NYU\Summer%20Project\equity.xlsm"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C:\Users\gigan\OneDrive\Desktop\NYU\Summer%20Project\equity.xlsm" TargetMode="External"/><Relationship Id="rId2" Type="http://schemas.microsoft.com/office/2011/relationships/chartColorStyle" Target="colors5.xml"/><Relationship Id="rId1" Type="http://schemas.microsoft.com/office/2011/relationships/chartStyle" Target="style5.xml"/></Relationships>
</file>

<file path=ppt/charts/_rels/chart12.xml.rels><?xml version="1.0" encoding="UTF-8" standalone="yes"?>
<Relationships xmlns="http://schemas.openxmlformats.org/package/2006/relationships"><Relationship Id="rId1" Type="http://schemas.openxmlformats.org/officeDocument/2006/relationships/oleObject" Target="file:///C:\Users\gigan\OneDrive\Desktop\NYU\Summer%20Project\equity.xlsm"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gigan\OneDrive\Desktop\NYU\Fall%202025\Capstone\Optimization\Outpu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gigan\OneDrive\Desktop\NYU\Fall%202025\Capstone\Optimization\Outpu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gigan\OneDrive\Desktop\NYU\Fall%202025\Capstone\Optimization\Outpu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gigan\OneDrive\Desktop\NYU\Fall%202025\Capstone\Optimization\Outpu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gigan\OneDrive\Desktop\NYU\Fall%202025\Capstone\Optimization\Outpu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gigan\OneDrive\Desktop\NYU\Fall%202025\Capstone\CMA%20framework\Excel%20files\Fixed%20Income.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C:\Users\gigan\OneDrive\Desktop\NYU\Summer%20Project\Excel%20files\fixed_income.xlsx" TargetMode="External"/><Relationship Id="rId2" Type="http://schemas.microsoft.com/office/2011/relationships/chartColorStyle" Target="colors1.xml"/><Relationship Id="rId1" Type="http://schemas.microsoft.com/office/2011/relationships/chartStyle" Target="style1.xml"/></Relationships>
</file>

<file path=ppt/charts/_rels/chart9.xml.rels><?xml version="1.0" encoding="UTF-8" standalone="yes"?>
<Relationships xmlns="http://schemas.openxmlformats.org/package/2006/relationships"><Relationship Id="rId3" Type="http://schemas.openxmlformats.org/officeDocument/2006/relationships/oleObject" Target="file:///C:\Users\gigan\OneDrive\Desktop\NYU\Summer%20Project\Excel%20files\fixed_income.xlsx" TargetMode="External"/><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gigan\OneDrive\Desktop\NYU\Fall%202025\Capstone\CMA%20framework\Excel%20files\Fixed%20Income.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gigan\OneDrive\Desktop\NYU\Fall%202025\Capstone\CMA%20framework\Excel%20files\fixed_incom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73329764827157"/>
          <c:y val="7.1812154304047124E-2"/>
          <c:w val="0.69736799045097764"/>
          <c:h val="0.87601550552637508"/>
        </c:manualLayout>
      </c:layout>
      <c:barChart>
        <c:barDir val="bar"/>
        <c:grouping val="clustered"/>
        <c:varyColors val="0"/>
        <c:ser>
          <c:idx val="1"/>
          <c:order val="0"/>
          <c:spPr>
            <a:ln w="6350">
              <a:solidFill>
                <a:schemeClr val="bg1"/>
              </a:solidFill>
            </a:ln>
          </c:spPr>
          <c:invertIfNegative val="0"/>
          <c:dPt>
            <c:idx val="0"/>
            <c:invertIfNegative val="0"/>
            <c:bubble3D val="0"/>
            <c:spPr>
              <a:solidFill>
                <a:srgbClr val="8E8E8E"/>
              </a:solidFill>
              <a:ln w="6350">
                <a:solidFill>
                  <a:schemeClr val="bg1"/>
                </a:solidFill>
              </a:ln>
            </c:spPr>
            <c:extLst>
              <c:ext xmlns:c16="http://schemas.microsoft.com/office/drawing/2014/chart" uri="{C3380CC4-5D6E-409C-BE32-E72D297353CC}">
                <c16:uniqueId val="{00000001-4D06-4D0D-AE7D-F282440A1A2B}"/>
              </c:ext>
            </c:extLst>
          </c:dPt>
          <c:dPt>
            <c:idx val="1"/>
            <c:invertIfNegative val="0"/>
            <c:bubble3D val="0"/>
            <c:spPr>
              <a:solidFill>
                <a:srgbClr val="2D877E"/>
              </a:solidFill>
              <a:ln w="6350">
                <a:solidFill>
                  <a:schemeClr val="bg1"/>
                </a:solidFill>
              </a:ln>
            </c:spPr>
            <c:extLst>
              <c:ext xmlns:c16="http://schemas.microsoft.com/office/drawing/2014/chart" uri="{C3380CC4-5D6E-409C-BE32-E72D297353CC}">
                <c16:uniqueId val="{00000003-4D06-4D0D-AE7D-F282440A1A2B}"/>
              </c:ext>
            </c:extLst>
          </c:dPt>
          <c:dPt>
            <c:idx val="2"/>
            <c:invertIfNegative val="0"/>
            <c:bubble3D val="0"/>
            <c:spPr>
              <a:solidFill>
                <a:srgbClr val="C75959"/>
              </a:solidFill>
              <a:ln w="6350">
                <a:solidFill>
                  <a:schemeClr val="bg1"/>
                </a:solidFill>
              </a:ln>
            </c:spPr>
            <c:extLst>
              <c:ext xmlns:c16="http://schemas.microsoft.com/office/drawing/2014/chart" uri="{C3380CC4-5D6E-409C-BE32-E72D297353CC}">
                <c16:uniqueId val="{00000005-4D06-4D0D-AE7D-F282440A1A2B}"/>
              </c:ext>
            </c:extLst>
          </c:dPt>
          <c:dPt>
            <c:idx val="3"/>
            <c:invertIfNegative val="0"/>
            <c:bubble3D val="0"/>
            <c:spPr>
              <a:solidFill>
                <a:srgbClr val="097B9F"/>
              </a:solidFill>
              <a:ln w="6350">
                <a:solidFill>
                  <a:schemeClr val="bg1"/>
                </a:solidFill>
              </a:ln>
            </c:spPr>
            <c:extLst>
              <c:ext xmlns:c16="http://schemas.microsoft.com/office/drawing/2014/chart" uri="{C3380CC4-5D6E-409C-BE32-E72D297353CC}">
                <c16:uniqueId val="{00000007-4D06-4D0D-AE7D-F282440A1A2B}"/>
              </c:ext>
            </c:extLst>
          </c:dPt>
          <c:dPt>
            <c:idx val="4"/>
            <c:invertIfNegative val="0"/>
            <c:bubble3D val="0"/>
            <c:spPr>
              <a:solidFill>
                <a:srgbClr val="DCED05"/>
              </a:solidFill>
              <a:ln w="6350">
                <a:solidFill>
                  <a:schemeClr val="bg1"/>
                </a:solidFill>
              </a:ln>
            </c:spPr>
            <c:extLst>
              <c:ext xmlns:c16="http://schemas.microsoft.com/office/drawing/2014/chart" uri="{C3380CC4-5D6E-409C-BE32-E72D297353CC}">
                <c16:uniqueId val="{00000009-4D06-4D0D-AE7D-F282440A1A2B}"/>
              </c:ext>
            </c:extLst>
          </c:dPt>
          <c:dLbls>
            <c:dLbl>
              <c:idx val="0"/>
              <c:layout>
                <c:manualLayout>
                  <c:x val="-2.5729630263608382E-2"/>
                  <c:y val="-9.1666666666666667E-3"/>
                </c:manualLayout>
              </c:layout>
              <c:showLegendKey val="0"/>
              <c:showVal val="1"/>
              <c:showCatName val="0"/>
              <c:showSerName val="0"/>
              <c:showPercent val="0"/>
              <c:showBubbleSize val="0"/>
              <c:extLst>
                <c:ext xmlns:c15="http://schemas.microsoft.com/office/drawing/2012/chart" uri="{CE6537A1-D6FC-4f65-9D91-7224C49458BB}">
                  <c15:layout>
                    <c:manualLayout>
                      <c:w val="0.15931996272205101"/>
                      <c:h val="0.11140857392825897"/>
                    </c:manualLayout>
                  </c15:layout>
                </c:ext>
                <c:ext xmlns:c16="http://schemas.microsoft.com/office/drawing/2014/chart" uri="{C3380CC4-5D6E-409C-BE32-E72D297353CC}">
                  <c16:uniqueId val="{00000001-4D06-4D0D-AE7D-F282440A1A2B}"/>
                </c:ext>
              </c:extLst>
            </c:dLbl>
            <c:dLbl>
              <c:idx val="1"/>
              <c:layout>
                <c:manualLayout>
                  <c:x val="-2.5167370383049944E-3"/>
                  <c:y val="-5.00000000000006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06-4D0D-AE7D-F282440A1A2B}"/>
                </c:ext>
              </c:extLst>
            </c:dLbl>
            <c:dLbl>
              <c:idx val="2"/>
              <c:layout>
                <c:manualLayout>
                  <c:x val="2.8414926395070182E-3"/>
                  <c:y val="8.61111111111111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D06-4D0D-AE7D-F282440A1A2B}"/>
                </c:ext>
              </c:extLst>
            </c:dLbl>
            <c:dLbl>
              <c:idx val="3"/>
              <c:layout>
                <c:manualLayout>
                  <c:x val="-1.4008235383620525E-2"/>
                  <c:y val="-6.38888888888888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D06-4D0D-AE7D-F282440A1A2B}"/>
                </c:ext>
              </c:extLst>
            </c:dLbl>
            <c:dLbl>
              <c:idx val="4"/>
              <c:layout>
                <c:manualLayout>
                  <c:x val="-2.0355359991765735E-2"/>
                  <c:y val="-7.7845382963493196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D06-4D0D-AE7D-F282440A1A2B}"/>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Brighthouse!$J$3:$J$7</c:f>
              <c:strCache>
                <c:ptCount val="5"/>
                <c:pt idx="0">
                  <c:v>Government</c:v>
                </c:pt>
                <c:pt idx="1">
                  <c:v>Public Corporates</c:v>
                </c:pt>
                <c:pt idx="2">
                  <c:v>Structured</c:v>
                </c:pt>
                <c:pt idx="3">
                  <c:v>Private Credit</c:v>
                </c:pt>
                <c:pt idx="4">
                  <c:v>PE and RE</c:v>
                </c:pt>
              </c:strCache>
            </c:strRef>
          </c:cat>
          <c:val>
            <c:numRef>
              <c:f>Brighthouse!$L$3:$L$7</c:f>
              <c:numCache>
                <c:formatCode>0.0%</c:formatCode>
                <c:ptCount val="5"/>
                <c:pt idx="0">
                  <c:v>0.14099999999999999</c:v>
                </c:pt>
                <c:pt idx="1">
                  <c:v>0.22200000000000003</c:v>
                </c:pt>
                <c:pt idx="2">
                  <c:v>0.16099999999999998</c:v>
                </c:pt>
                <c:pt idx="3">
                  <c:v>0.45</c:v>
                </c:pt>
                <c:pt idx="4">
                  <c:v>2.7000000000000003E-2</c:v>
                </c:pt>
              </c:numCache>
            </c:numRef>
          </c:val>
          <c:extLst>
            <c:ext xmlns:c16="http://schemas.microsoft.com/office/drawing/2014/chart" uri="{C3380CC4-5D6E-409C-BE32-E72D297353CC}">
              <c16:uniqueId val="{0000000A-4D06-4D0D-AE7D-F282440A1A2B}"/>
            </c:ext>
          </c:extLst>
        </c:ser>
        <c:ser>
          <c:idx val="0"/>
          <c:order val="1"/>
          <c:spPr>
            <a:ln w="6350">
              <a:solidFill>
                <a:schemeClr val="bg1"/>
              </a:solidFill>
            </a:ln>
          </c:spPr>
          <c:invertIfNegative val="0"/>
          <c:dPt>
            <c:idx val="0"/>
            <c:invertIfNegative val="0"/>
            <c:bubble3D val="0"/>
            <c:spPr>
              <a:solidFill>
                <a:srgbClr val="8E8E8E">
                  <a:alpha val="50000"/>
                </a:srgbClr>
              </a:solidFill>
              <a:ln w="6350">
                <a:solidFill>
                  <a:schemeClr val="bg1"/>
                </a:solidFill>
              </a:ln>
              <a:effectLst/>
            </c:spPr>
            <c:extLst>
              <c:ext xmlns:c16="http://schemas.microsoft.com/office/drawing/2014/chart" uri="{C3380CC4-5D6E-409C-BE32-E72D297353CC}">
                <c16:uniqueId val="{0000000C-4D06-4D0D-AE7D-F282440A1A2B}"/>
              </c:ext>
            </c:extLst>
          </c:dPt>
          <c:dPt>
            <c:idx val="1"/>
            <c:invertIfNegative val="0"/>
            <c:bubble3D val="0"/>
            <c:spPr>
              <a:solidFill>
                <a:srgbClr val="2D877E">
                  <a:alpha val="50000"/>
                </a:srgbClr>
              </a:solidFill>
              <a:ln w="6350">
                <a:solidFill>
                  <a:schemeClr val="bg1"/>
                </a:solidFill>
              </a:ln>
              <a:effectLst/>
            </c:spPr>
            <c:extLst>
              <c:ext xmlns:c16="http://schemas.microsoft.com/office/drawing/2014/chart" uri="{C3380CC4-5D6E-409C-BE32-E72D297353CC}">
                <c16:uniqueId val="{0000000E-4D06-4D0D-AE7D-F282440A1A2B}"/>
              </c:ext>
            </c:extLst>
          </c:dPt>
          <c:dPt>
            <c:idx val="2"/>
            <c:invertIfNegative val="0"/>
            <c:bubble3D val="0"/>
            <c:spPr>
              <a:solidFill>
                <a:srgbClr val="C75959">
                  <a:alpha val="50000"/>
                </a:srgbClr>
              </a:solidFill>
              <a:ln w="6350">
                <a:solidFill>
                  <a:schemeClr val="bg1"/>
                </a:solidFill>
              </a:ln>
              <a:effectLst/>
            </c:spPr>
            <c:extLst>
              <c:ext xmlns:c16="http://schemas.microsoft.com/office/drawing/2014/chart" uri="{C3380CC4-5D6E-409C-BE32-E72D297353CC}">
                <c16:uniqueId val="{00000010-4D06-4D0D-AE7D-F282440A1A2B}"/>
              </c:ext>
            </c:extLst>
          </c:dPt>
          <c:dPt>
            <c:idx val="3"/>
            <c:invertIfNegative val="0"/>
            <c:bubble3D val="0"/>
            <c:spPr>
              <a:solidFill>
                <a:srgbClr val="097B9F">
                  <a:alpha val="50000"/>
                </a:srgbClr>
              </a:solidFill>
              <a:ln w="6350">
                <a:solidFill>
                  <a:schemeClr val="bg1"/>
                </a:solidFill>
              </a:ln>
              <a:effectLst/>
            </c:spPr>
            <c:extLst>
              <c:ext xmlns:c16="http://schemas.microsoft.com/office/drawing/2014/chart" uri="{C3380CC4-5D6E-409C-BE32-E72D297353CC}">
                <c16:uniqueId val="{00000012-4D06-4D0D-AE7D-F282440A1A2B}"/>
              </c:ext>
            </c:extLst>
          </c:dPt>
          <c:dPt>
            <c:idx val="4"/>
            <c:invertIfNegative val="0"/>
            <c:bubble3D val="0"/>
            <c:spPr>
              <a:solidFill>
                <a:srgbClr val="8C9703">
                  <a:alpha val="49804"/>
                </a:srgbClr>
              </a:solidFill>
              <a:ln w="6350">
                <a:solidFill>
                  <a:schemeClr val="bg1"/>
                </a:solidFill>
              </a:ln>
              <a:effectLst/>
            </c:spPr>
            <c:extLst>
              <c:ext xmlns:c16="http://schemas.microsoft.com/office/drawing/2014/chart" uri="{C3380CC4-5D6E-409C-BE32-E72D297353CC}">
                <c16:uniqueId val="{00000014-4D06-4D0D-AE7D-F282440A1A2B}"/>
              </c:ext>
            </c:extLst>
          </c:dPt>
          <c:dLbls>
            <c:dLbl>
              <c:idx val="2"/>
              <c:layout>
                <c:manualLayout>
                  <c:x val="6.0386473429951135E-3"/>
                  <c:y val="6.94444444444450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D06-4D0D-AE7D-F282440A1A2B}"/>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Brighthouse!$J$3:$J$7</c:f>
              <c:strCache>
                <c:ptCount val="5"/>
                <c:pt idx="0">
                  <c:v>Government</c:v>
                </c:pt>
                <c:pt idx="1">
                  <c:v>Public Corporates</c:v>
                </c:pt>
                <c:pt idx="2">
                  <c:v>Structured</c:v>
                </c:pt>
                <c:pt idx="3">
                  <c:v>Private Credit</c:v>
                </c:pt>
                <c:pt idx="4">
                  <c:v>PE and RE</c:v>
                </c:pt>
              </c:strCache>
            </c:strRef>
          </c:cat>
          <c:val>
            <c:numRef>
              <c:f>Brighthouse!$K$3:$K$7</c:f>
              <c:numCache>
                <c:formatCode>0.0%</c:formatCode>
                <c:ptCount val="5"/>
                <c:pt idx="0">
                  <c:v>0.10500000000000002</c:v>
                </c:pt>
                <c:pt idx="1">
                  <c:v>0.40300000000000002</c:v>
                </c:pt>
                <c:pt idx="2">
                  <c:v>0.18600000000000003</c:v>
                </c:pt>
                <c:pt idx="3">
                  <c:v>0.26400000000000001</c:v>
                </c:pt>
                <c:pt idx="4">
                  <c:v>4.2000000000000003E-2</c:v>
                </c:pt>
              </c:numCache>
            </c:numRef>
          </c:val>
          <c:extLst>
            <c:ext xmlns:c16="http://schemas.microsoft.com/office/drawing/2014/chart" uri="{C3380CC4-5D6E-409C-BE32-E72D297353CC}">
              <c16:uniqueId val="{00000015-4D06-4D0D-AE7D-F282440A1A2B}"/>
            </c:ext>
          </c:extLst>
        </c:ser>
        <c:dLbls>
          <c:showLegendKey val="0"/>
          <c:showVal val="0"/>
          <c:showCatName val="0"/>
          <c:showSerName val="0"/>
          <c:showPercent val="0"/>
          <c:showBubbleSize val="0"/>
        </c:dLbls>
        <c:gapWidth val="100"/>
        <c:axId val="657822176"/>
        <c:axId val="657812096"/>
      </c:barChart>
      <c:valAx>
        <c:axId val="657812096"/>
        <c:scaling>
          <c:orientation val="minMax"/>
        </c:scaling>
        <c:delete val="1"/>
        <c:axPos val="b"/>
        <c:numFmt formatCode="0.0%" sourceLinked="1"/>
        <c:majorTickMark val="out"/>
        <c:minorTickMark val="none"/>
        <c:tickLblPos val="nextTo"/>
        <c:crossAx val="657822176"/>
        <c:crosses val="autoZero"/>
        <c:crossBetween val="between"/>
      </c:valAx>
      <c:catAx>
        <c:axId val="657822176"/>
        <c:scaling>
          <c:orientation val="minMax"/>
        </c:scaling>
        <c:delete val="1"/>
        <c:axPos val="l"/>
        <c:numFmt formatCode="General" sourceLinked="1"/>
        <c:majorTickMark val="none"/>
        <c:minorTickMark val="none"/>
        <c:tickLblPos val="nextTo"/>
        <c:crossAx val="657812096"/>
        <c:crosses val="autoZero"/>
        <c:auto val="1"/>
        <c:lblAlgn val="ctr"/>
        <c:lblOffset val="100"/>
        <c:noMultiLvlLbl val="0"/>
      </c:catAx>
      <c:spPr>
        <a:noFill/>
      </c:spPr>
    </c:plotArea>
    <c:plotVisOnly val="1"/>
    <c:dispBlanksAs val="gap"/>
    <c:showDLblsOverMax val="0"/>
    <c:extLst/>
  </c:chart>
  <c:spPr>
    <a:noFill/>
    <a:ln w="9525" cap="flat" cmpd="sng" algn="ctr">
      <a:noFill/>
      <a:round/>
    </a:ln>
    <a:effectLst/>
  </c:spPr>
  <c:txPr>
    <a:bodyPr/>
    <a:lstStyle/>
    <a:p>
      <a:pPr>
        <a:defRPr sz="5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12252548760362E-2"/>
          <c:y val="6.1219785424584193E-2"/>
          <c:w val="0.90458652747554902"/>
          <c:h val="0.81229258167816276"/>
        </c:manualLayout>
      </c:layout>
      <c:lineChart>
        <c:grouping val="standard"/>
        <c:varyColors val="0"/>
        <c:ser>
          <c:idx val="0"/>
          <c:order val="0"/>
          <c:tx>
            <c:strRef>
              <c:f>buyback_yield!$B$3</c:f>
              <c:strCache>
                <c:ptCount val="1"/>
                <c:pt idx="0">
                  <c:v>communication</c:v>
                </c:pt>
              </c:strCache>
            </c:strRef>
          </c:tx>
          <c:spPr>
            <a:ln w="19050" cap="rnd">
              <a:solidFill>
                <a:schemeClr val="accent4"/>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buyback_yield!$C$3:$Y$3</c:f>
              <c:numCache>
                <c:formatCode>0.00%</c:formatCode>
                <c:ptCount val="23"/>
                <c:pt idx="0">
                  <c:v>0</c:v>
                </c:pt>
                <c:pt idx="1">
                  <c:v>0</c:v>
                </c:pt>
                <c:pt idx="2">
                  <c:v>0</c:v>
                </c:pt>
                <c:pt idx="3">
                  <c:v>0</c:v>
                </c:pt>
                <c:pt idx="4">
                  <c:v>0</c:v>
                </c:pt>
                <c:pt idx="5">
                  <c:v>0</c:v>
                </c:pt>
                <c:pt idx="6">
                  <c:v>0</c:v>
                </c:pt>
                <c:pt idx="7">
                  <c:v>0</c:v>
                </c:pt>
                <c:pt idx="8">
                  <c:v>0</c:v>
                </c:pt>
                <c:pt idx="9">
                  <c:v>0</c:v>
                </c:pt>
                <c:pt idx="10">
                  <c:v>3.3582253120685596E-3</c:v>
                </c:pt>
                <c:pt idx="11">
                  <c:v>3.7884162449192339E-3</c:v>
                </c:pt>
                <c:pt idx="12">
                  <c:v>0</c:v>
                </c:pt>
                <c:pt idx="13">
                  <c:v>1.5654019074394405E-2</c:v>
                </c:pt>
                <c:pt idx="14">
                  <c:v>1.4322508150950389E-2</c:v>
                </c:pt>
                <c:pt idx="15">
                  <c:v>1.6134326116773675E-2</c:v>
                </c:pt>
                <c:pt idx="16">
                  <c:v>1.5907631370582678E-2</c:v>
                </c:pt>
                <c:pt idx="17">
                  <c:v>2.5578590883378442E-2</c:v>
                </c:pt>
                <c:pt idx="18">
                  <c:v>2.5299216925274641E-2</c:v>
                </c:pt>
                <c:pt idx="19">
                  <c:v>3.5575276864158942E-2</c:v>
                </c:pt>
                <c:pt idx="20">
                  <c:v>4.3066421394511119E-2</c:v>
                </c:pt>
                <c:pt idx="21">
                  <c:v>2.4866030233761618E-2</c:v>
                </c:pt>
                <c:pt idx="22">
                  <c:v>3.1422016975671908E-2</c:v>
                </c:pt>
              </c:numCache>
            </c:numRef>
          </c:val>
          <c:smooth val="1"/>
          <c:extLst>
            <c:ext xmlns:c16="http://schemas.microsoft.com/office/drawing/2014/chart" uri="{C3380CC4-5D6E-409C-BE32-E72D297353CC}">
              <c16:uniqueId val="{00000000-8824-43CF-B9E5-AD36AABD9353}"/>
            </c:ext>
          </c:extLst>
        </c:ser>
        <c:ser>
          <c:idx val="1"/>
          <c:order val="1"/>
          <c:tx>
            <c:strRef>
              <c:f>buyback_yield!$B$4</c:f>
              <c:strCache>
                <c:ptCount val="1"/>
                <c:pt idx="0">
                  <c:v>consumer_discretionary</c:v>
                </c:pt>
              </c:strCache>
            </c:strRef>
          </c:tx>
          <c:spPr>
            <a:ln w="19050" cap="rnd">
              <a:solidFill>
                <a:schemeClr val="bg1">
                  <a:lumMod val="65000"/>
                </a:schemeClr>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buyback_yield!$C$4:$Y$4</c:f>
              <c:numCache>
                <c:formatCode>0.00%</c:formatCode>
                <c:ptCount val="23"/>
                <c:pt idx="0">
                  <c:v>9.6481588273441892E-4</c:v>
                </c:pt>
                <c:pt idx="1">
                  <c:v>8.5567030027275815E-4</c:v>
                </c:pt>
                <c:pt idx="2">
                  <c:v>0</c:v>
                </c:pt>
                <c:pt idx="3">
                  <c:v>0</c:v>
                </c:pt>
                <c:pt idx="4">
                  <c:v>0</c:v>
                </c:pt>
                <c:pt idx="5">
                  <c:v>3.4662148621299183E-3</c:v>
                </c:pt>
                <c:pt idx="6">
                  <c:v>9.8146973264538035E-4</c:v>
                </c:pt>
                <c:pt idx="7">
                  <c:v>2.0973953968955244E-3</c:v>
                </c:pt>
                <c:pt idx="8">
                  <c:v>4.9441943794338822E-4</c:v>
                </c:pt>
                <c:pt idx="9">
                  <c:v>9.0986559329984701E-4</c:v>
                </c:pt>
                <c:pt idx="10">
                  <c:v>1.8305305411820544E-3</c:v>
                </c:pt>
                <c:pt idx="11">
                  <c:v>2.0752187161354628E-3</c:v>
                </c:pt>
                <c:pt idx="12">
                  <c:v>2.6077864098303771E-3</c:v>
                </c:pt>
                <c:pt idx="13">
                  <c:v>2.0342852382605421E-2</c:v>
                </c:pt>
                <c:pt idx="14">
                  <c:v>1.5744751332786921E-2</c:v>
                </c:pt>
                <c:pt idx="15">
                  <c:v>1.6884398261139254E-2</c:v>
                </c:pt>
                <c:pt idx="16">
                  <c:v>1.4643017836422231E-2</c:v>
                </c:pt>
                <c:pt idx="17">
                  <c:v>5.8622812086137717E-3</c:v>
                </c:pt>
                <c:pt idx="18">
                  <c:v>5.7064929146631244E-3</c:v>
                </c:pt>
                <c:pt idx="19">
                  <c:v>2.0360427767950585E-2</c:v>
                </c:pt>
                <c:pt idx="20">
                  <c:v>1.681944793231744E-2</c:v>
                </c:pt>
                <c:pt idx="21">
                  <c:v>7.755015497082904E-3</c:v>
                </c:pt>
                <c:pt idx="22">
                  <c:v>1.5437611874341573E-2</c:v>
                </c:pt>
              </c:numCache>
            </c:numRef>
          </c:val>
          <c:smooth val="1"/>
          <c:extLst>
            <c:ext xmlns:c16="http://schemas.microsoft.com/office/drawing/2014/chart" uri="{C3380CC4-5D6E-409C-BE32-E72D297353CC}">
              <c16:uniqueId val="{00000001-8824-43CF-B9E5-AD36AABD9353}"/>
            </c:ext>
          </c:extLst>
        </c:ser>
        <c:ser>
          <c:idx val="2"/>
          <c:order val="2"/>
          <c:tx>
            <c:strRef>
              <c:f>buyback_yield!$B$5</c:f>
              <c:strCache>
                <c:ptCount val="1"/>
                <c:pt idx="0">
                  <c:v>consumer_staples</c:v>
                </c:pt>
              </c:strCache>
            </c:strRef>
          </c:tx>
          <c:spPr>
            <a:ln w="19050" cap="rnd">
              <a:solidFill>
                <a:schemeClr val="tx1"/>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buyback_yield!$C$5:$Y$5</c:f>
              <c:numCache>
                <c:formatCode>0.00%</c:formatCode>
                <c:ptCount val="23"/>
                <c:pt idx="0">
                  <c:v>0</c:v>
                </c:pt>
                <c:pt idx="1">
                  <c:v>0</c:v>
                </c:pt>
                <c:pt idx="2">
                  <c:v>0</c:v>
                </c:pt>
                <c:pt idx="3">
                  <c:v>0</c:v>
                </c:pt>
                <c:pt idx="4">
                  <c:v>0</c:v>
                </c:pt>
                <c:pt idx="5">
                  <c:v>2.6088772772768784E-3</c:v>
                </c:pt>
                <c:pt idx="6">
                  <c:v>4.9619384533159663E-4</c:v>
                </c:pt>
                <c:pt idx="7">
                  <c:v>7.3440310395850895E-3</c:v>
                </c:pt>
                <c:pt idx="8">
                  <c:v>0</c:v>
                </c:pt>
                <c:pt idx="9">
                  <c:v>0</c:v>
                </c:pt>
                <c:pt idx="10">
                  <c:v>2.8938036434229012E-3</c:v>
                </c:pt>
                <c:pt idx="11">
                  <c:v>4.0579727870455502E-3</c:v>
                </c:pt>
                <c:pt idx="12">
                  <c:v>5.064094822725582E-3</c:v>
                </c:pt>
                <c:pt idx="13">
                  <c:v>2.0510195672763333E-2</c:v>
                </c:pt>
                <c:pt idx="14">
                  <c:v>1.2648217005093587E-2</c:v>
                </c:pt>
                <c:pt idx="15">
                  <c:v>1.1939444446983182E-2</c:v>
                </c:pt>
                <c:pt idx="16">
                  <c:v>1.4871936023797968E-2</c:v>
                </c:pt>
                <c:pt idx="17">
                  <c:v>7.1910358139546911E-3</c:v>
                </c:pt>
                <c:pt idx="18">
                  <c:v>1.1561258350241639E-2</c:v>
                </c:pt>
                <c:pt idx="19">
                  <c:v>8.6466953670313318E-3</c:v>
                </c:pt>
                <c:pt idx="20">
                  <c:v>9.4003073589447352E-3</c:v>
                </c:pt>
                <c:pt idx="21">
                  <c:v>9.7963110565112681E-3</c:v>
                </c:pt>
                <c:pt idx="22">
                  <c:v>1.2859500471395773E-2</c:v>
                </c:pt>
              </c:numCache>
            </c:numRef>
          </c:val>
          <c:smooth val="1"/>
          <c:extLst>
            <c:ext xmlns:c16="http://schemas.microsoft.com/office/drawing/2014/chart" uri="{C3380CC4-5D6E-409C-BE32-E72D297353CC}">
              <c16:uniqueId val="{00000002-8824-43CF-B9E5-AD36AABD9353}"/>
            </c:ext>
          </c:extLst>
        </c:ser>
        <c:ser>
          <c:idx val="3"/>
          <c:order val="3"/>
          <c:tx>
            <c:strRef>
              <c:f>buyback_yield!$B$6</c:f>
              <c:strCache>
                <c:ptCount val="1"/>
                <c:pt idx="0">
                  <c:v>energy</c:v>
                </c:pt>
              </c:strCache>
            </c:strRef>
          </c:tx>
          <c:spPr>
            <a:ln w="19050" cap="rnd">
              <a:solidFill>
                <a:schemeClr val="accent2"/>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buyback_yield!$C$6:$Y$6</c:f>
              <c:numCache>
                <c:formatCode>0.00%</c:formatCode>
                <c:ptCount val="23"/>
                <c:pt idx="0">
                  <c:v>0</c:v>
                </c:pt>
                <c:pt idx="1">
                  <c:v>0</c:v>
                </c:pt>
                <c:pt idx="2">
                  <c:v>0</c:v>
                </c:pt>
                <c:pt idx="3">
                  <c:v>0</c:v>
                </c:pt>
                <c:pt idx="4">
                  <c:v>0</c:v>
                </c:pt>
                <c:pt idx="5">
                  <c:v>0</c:v>
                </c:pt>
                <c:pt idx="6">
                  <c:v>0</c:v>
                </c:pt>
                <c:pt idx="7">
                  <c:v>0</c:v>
                </c:pt>
                <c:pt idx="8">
                  <c:v>0</c:v>
                </c:pt>
                <c:pt idx="9">
                  <c:v>0</c:v>
                </c:pt>
                <c:pt idx="10">
                  <c:v>0</c:v>
                </c:pt>
                <c:pt idx="11">
                  <c:v>0</c:v>
                </c:pt>
                <c:pt idx="12">
                  <c:v>0</c:v>
                </c:pt>
                <c:pt idx="13">
                  <c:v>3.2251432668337328E-3</c:v>
                </c:pt>
                <c:pt idx="14">
                  <c:v>9.6697165813570529E-3</c:v>
                </c:pt>
                <c:pt idx="15">
                  <c:v>1.8690426943575797E-2</c:v>
                </c:pt>
                <c:pt idx="16">
                  <c:v>1.7856871663048175E-2</c:v>
                </c:pt>
                <c:pt idx="17">
                  <c:v>5.2308528467056945E-3</c:v>
                </c:pt>
                <c:pt idx="18">
                  <c:v>8.1228319039618763E-3</c:v>
                </c:pt>
                <c:pt idx="19">
                  <c:v>4.7995761637847953E-2</c:v>
                </c:pt>
                <c:pt idx="20">
                  <c:v>3.5163567387488805E-2</c:v>
                </c:pt>
                <c:pt idx="21">
                  <c:v>4.3261675619947891E-2</c:v>
                </c:pt>
                <c:pt idx="22">
                  <c:v>4.3281777467204678E-2</c:v>
                </c:pt>
              </c:numCache>
            </c:numRef>
          </c:val>
          <c:smooth val="1"/>
          <c:extLst>
            <c:ext xmlns:c16="http://schemas.microsoft.com/office/drawing/2014/chart" uri="{C3380CC4-5D6E-409C-BE32-E72D297353CC}">
              <c16:uniqueId val="{00000003-8824-43CF-B9E5-AD36AABD9353}"/>
            </c:ext>
          </c:extLst>
        </c:ser>
        <c:ser>
          <c:idx val="4"/>
          <c:order val="4"/>
          <c:tx>
            <c:strRef>
              <c:f>buyback_yield!$B$7</c:f>
              <c:strCache>
                <c:ptCount val="1"/>
                <c:pt idx="0">
                  <c:v>financials</c:v>
                </c:pt>
              </c:strCache>
            </c:strRef>
          </c:tx>
          <c:spPr>
            <a:ln w="19050" cap="rnd">
              <a:solidFill>
                <a:srgbClr val="00B050"/>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buyback_yield!$C$7:$Y$7</c:f>
              <c:numCache>
                <c:formatCode>0.00%</c:formatCode>
                <c:ptCount val="23"/>
                <c:pt idx="0">
                  <c:v>0</c:v>
                </c:pt>
                <c:pt idx="1">
                  <c:v>0</c:v>
                </c:pt>
                <c:pt idx="2">
                  <c:v>0</c:v>
                </c:pt>
                <c:pt idx="3">
                  <c:v>0</c:v>
                </c:pt>
                <c:pt idx="4">
                  <c:v>0</c:v>
                </c:pt>
                <c:pt idx="5">
                  <c:v>0</c:v>
                </c:pt>
                <c:pt idx="6">
                  <c:v>0</c:v>
                </c:pt>
                <c:pt idx="7">
                  <c:v>0</c:v>
                </c:pt>
                <c:pt idx="8">
                  <c:v>0</c:v>
                </c:pt>
                <c:pt idx="9">
                  <c:v>0</c:v>
                </c:pt>
                <c:pt idx="10">
                  <c:v>0</c:v>
                </c:pt>
                <c:pt idx="11">
                  <c:v>0</c:v>
                </c:pt>
                <c:pt idx="12">
                  <c:v>0</c:v>
                </c:pt>
                <c:pt idx="13">
                  <c:v>3.6333876515560505E-2</c:v>
                </c:pt>
                <c:pt idx="14">
                  <c:v>3.6617746917750604E-2</c:v>
                </c:pt>
                <c:pt idx="15">
                  <c:v>4.8972765733508374E-2</c:v>
                </c:pt>
                <c:pt idx="16">
                  <c:v>5.5468642393094035E-2</c:v>
                </c:pt>
                <c:pt idx="17">
                  <c:v>2.1408700653287888E-2</c:v>
                </c:pt>
                <c:pt idx="18">
                  <c:v>4.9099099728729827E-2</c:v>
                </c:pt>
                <c:pt idx="19">
                  <c:v>2.4900959015498592E-2</c:v>
                </c:pt>
                <c:pt idx="20">
                  <c:v>2.4176696236639036E-2</c:v>
                </c:pt>
                <c:pt idx="21">
                  <c:v>2.8581463506154019E-2</c:v>
                </c:pt>
                <c:pt idx="22">
                  <c:v>2.8264856358580989E-2</c:v>
                </c:pt>
              </c:numCache>
            </c:numRef>
          </c:val>
          <c:smooth val="1"/>
          <c:extLst>
            <c:ext xmlns:c16="http://schemas.microsoft.com/office/drawing/2014/chart" uri="{C3380CC4-5D6E-409C-BE32-E72D297353CC}">
              <c16:uniqueId val="{00000004-8824-43CF-B9E5-AD36AABD9353}"/>
            </c:ext>
          </c:extLst>
        </c:ser>
        <c:ser>
          <c:idx val="5"/>
          <c:order val="5"/>
          <c:tx>
            <c:strRef>
              <c:f>buyback_yield!$B$8</c:f>
              <c:strCache>
                <c:ptCount val="1"/>
                <c:pt idx="0">
                  <c:v>real_estate</c:v>
                </c:pt>
              </c:strCache>
            </c:strRef>
          </c:tx>
          <c:spPr>
            <a:ln w="19050" cap="rnd">
              <a:solidFill>
                <a:srgbClr val="745FDB"/>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buyback_yield!$C$8:$Y$8</c:f>
              <c:numCache>
                <c:formatCode>0.00%</c:formatCode>
                <c:ptCount val="23"/>
                <c:pt idx="0">
                  <c:v>0</c:v>
                </c:pt>
                <c:pt idx="1">
                  <c:v>0</c:v>
                </c:pt>
                <c:pt idx="2">
                  <c:v>0</c:v>
                </c:pt>
                <c:pt idx="3">
                  <c:v>0</c:v>
                </c:pt>
                <c:pt idx="4">
                  <c:v>0</c:v>
                </c:pt>
                <c:pt idx="5">
                  <c:v>0</c:v>
                </c:pt>
                <c:pt idx="6">
                  <c:v>0</c:v>
                </c:pt>
                <c:pt idx="7">
                  <c:v>0</c:v>
                </c:pt>
                <c:pt idx="8">
                  <c:v>0</c:v>
                </c:pt>
                <c:pt idx="9">
                  <c:v>0</c:v>
                </c:pt>
                <c:pt idx="10">
                  <c:v>0</c:v>
                </c:pt>
                <c:pt idx="11">
                  <c:v>0</c:v>
                </c:pt>
                <c:pt idx="12">
                  <c:v>0</c:v>
                </c:pt>
                <c:pt idx="13">
                  <c:v>6.6152217511243365E-3</c:v>
                </c:pt>
                <c:pt idx="14">
                  <c:v>5.2167051281705344E-3</c:v>
                </c:pt>
                <c:pt idx="15">
                  <c:v>6.4094912176695714E-3</c:v>
                </c:pt>
                <c:pt idx="16">
                  <c:v>3.6975831025556085E-3</c:v>
                </c:pt>
                <c:pt idx="17">
                  <c:v>4.6010987222644142E-2</c:v>
                </c:pt>
                <c:pt idx="18">
                  <c:v>1.3062053640322618E-3</c:v>
                </c:pt>
                <c:pt idx="19">
                  <c:v>2.7799843119818909E-3</c:v>
                </c:pt>
                <c:pt idx="20">
                  <c:v>6.9316155497767045E-4</c:v>
                </c:pt>
                <c:pt idx="21">
                  <c:v>1.2875210383271373E-3</c:v>
                </c:pt>
                <c:pt idx="22">
                  <c:v>1.1816528267504147E-3</c:v>
                </c:pt>
              </c:numCache>
            </c:numRef>
          </c:val>
          <c:smooth val="1"/>
          <c:extLst>
            <c:ext xmlns:c16="http://schemas.microsoft.com/office/drawing/2014/chart" uri="{C3380CC4-5D6E-409C-BE32-E72D297353CC}">
              <c16:uniqueId val="{00000005-8824-43CF-B9E5-AD36AABD9353}"/>
            </c:ext>
          </c:extLst>
        </c:ser>
        <c:ser>
          <c:idx val="6"/>
          <c:order val="6"/>
          <c:tx>
            <c:strRef>
              <c:f>buyback_yield!$B$9</c:f>
              <c:strCache>
                <c:ptCount val="1"/>
                <c:pt idx="0">
                  <c:v>health_care</c:v>
                </c:pt>
              </c:strCache>
            </c:strRef>
          </c:tx>
          <c:spPr>
            <a:ln w="19050" cap="rnd">
              <a:solidFill>
                <a:srgbClr val="FFFF00"/>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buyback_yield!$C$9:$Y$9</c:f>
              <c:numCache>
                <c:formatCode>0.00%</c:formatCode>
                <c:ptCount val="23"/>
                <c:pt idx="0">
                  <c:v>0</c:v>
                </c:pt>
                <c:pt idx="1">
                  <c:v>0</c:v>
                </c:pt>
                <c:pt idx="2">
                  <c:v>0</c:v>
                </c:pt>
                <c:pt idx="3">
                  <c:v>0</c:v>
                </c:pt>
                <c:pt idx="4">
                  <c:v>0</c:v>
                </c:pt>
                <c:pt idx="5">
                  <c:v>1.0485357619874789E-2</c:v>
                </c:pt>
                <c:pt idx="6">
                  <c:v>0</c:v>
                </c:pt>
                <c:pt idx="7">
                  <c:v>3.4902183918853178E-3</c:v>
                </c:pt>
                <c:pt idx="8">
                  <c:v>0</c:v>
                </c:pt>
                <c:pt idx="9">
                  <c:v>1.1815023350665252E-3</c:v>
                </c:pt>
                <c:pt idx="10">
                  <c:v>8.1702702272350375E-4</c:v>
                </c:pt>
                <c:pt idx="11">
                  <c:v>3.3352488586753594E-3</c:v>
                </c:pt>
                <c:pt idx="12">
                  <c:v>1.1222464126208216E-4</c:v>
                </c:pt>
                <c:pt idx="13">
                  <c:v>2.5487279661349459E-2</c:v>
                </c:pt>
                <c:pt idx="14">
                  <c:v>2.3370218074949805E-2</c:v>
                </c:pt>
                <c:pt idx="15">
                  <c:v>3.1888377380247322E-2</c:v>
                </c:pt>
                <c:pt idx="16">
                  <c:v>3.3896142899339197E-2</c:v>
                </c:pt>
                <c:pt idx="17">
                  <c:v>1.5238933134414549E-2</c:v>
                </c:pt>
                <c:pt idx="18">
                  <c:v>1.645047980830917E-2</c:v>
                </c:pt>
                <c:pt idx="19">
                  <c:v>1.8756231114931195E-2</c:v>
                </c:pt>
                <c:pt idx="20">
                  <c:v>1.2479949303665777E-2</c:v>
                </c:pt>
                <c:pt idx="21">
                  <c:v>1.3788047337222881E-2</c:v>
                </c:pt>
                <c:pt idx="22">
                  <c:v>2.9528098392350682E-2</c:v>
                </c:pt>
              </c:numCache>
            </c:numRef>
          </c:val>
          <c:smooth val="1"/>
          <c:extLst>
            <c:ext xmlns:c16="http://schemas.microsoft.com/office/drawing/2014/chart" uri="{C3380CC4-5D6E-409C-BE32-E72D297353CC}">
              <c16:uniqueId val="{00000006-8824-43CF-B9E5-AD36AABD9353}"/>
            </c:ext>
          </c:extLst>
        </c:ser>
        <c:ser>
          <c:idx val="7"/>
          <c:order val="7"/>
          <c:tx>
            <c:strRef>
              <c:f>buyback_yield!$B$10</c:f>
              <c:strCache>
                <c:ptCount val="1"/>
                <c:pt idx="0">
                  <c:v>industrials</c:v>
                </c:pt>
              </c:strCache>
            </c:strRef>
          </c:tx>
          <c:spPr>
            <a:ln w="19050" cap="rnd">
              <a:solidFill>
                <a:srgbClr val="FF0000"/>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buyback_yield!$C$10:$Y$10</c:f>
              <c:numCache>
                <c:formatCode>0.00%</c:formatCode>
                <c:ptCount val="23"/>
                <c:pt idx="0">
                  <c:v>0</c:v>
                </c:pt>
                <c:pt idx="1">
                  <c:v>0</c:v>
                </c:pt>
                <c:pt idx="2">
                  <c:v>0</c:v>
                </c:pt>
                <c:pt idx="3">
                  <c:v>0</c:v>
                </c:pt>
                <c:pt idx="4">
                  <c:v>1.5907764751203332E-3</c:v>
                </c:pt>
                <c:pt idx="5">
                  <c:v>1.8504211531163914E-3</c:v>
                </c:pt>
                <c:pt idx="6">
                  <c:v>0</c:v>
                </c:pt>
                <c:pt idx="7">
                  <c:v>1.4246965480109366E-3</c:v>
                </c:pt>
                <c:pt idx="8">
                  <c:v>0</c:v>
                </c:pt>
                <c:pt idx="9">
                  <c:v>6.7918046619583642E-4</c:v>
                </c:pt>
                <c:pt idx="10">
                  <c:v>1.3162839290695217E-3</c:v>
                </c:pt>
                <c:pt idx="11">
                  <c:v>1.9559991506490574E-3</c:v>
                </c:pt>
                <c:pt idx="12">
                  <c:v>3.8237761456896819E-4</c:v>
                </c:pt>
                <c:pt idx="13">
                  <c:v>4.067790411077464E-2</c:v>
                </c:pt>
                <c:pt idx="14">
                  <c:v>2.4915469983818803E-2</c:v>
                </c:pt>
                <c:pt idx="15">
                  <c:v>3.3725046043541644E-2</c:v>
                </c:pt>
                <c:pt idx="16">
                  <c:v>4.2720683182136114E-2</c:v>
                </c:pt>
                <c:pt idx="17">
                  <c:v>1.662315121360065E-2</c:v>
                </c:pt>
                <c:pt idx="18">
                  <c:v>2.0303267377347296E-2</c:v>
                </c:pt>
                <c:pt idx="19">
                  <c:v>2.2315281649582117E-2</c:v>
                </c:pt>
                <c:pt idx="20">
                  <c:v>2.656504484582187E-2</c:v>
                </c:pt>
                <c:pt idx="21">
                  <c:v>1.5284398729855018E-2</c:v>
                </c:pt>
                <c:pt idx="22">
                  <c:v>1.8839359719218136E-2</c:v>
                </c:pt>
              </c:numCache>
            </c:numRef>
          </c:val>
          <c:smooth val="1"/>
          <c:extLst>
            <c:ext xmlns:c16="http://schemas.microsoft.com/office/drawing/2014/chart" uri="{C3380CC4-5D6E-409C-BE32-E72D297353CC}">
              <c16:uniqueId val="{00000007-8824-43CF-B9E5-AD36AABD9353}"/>
            </c:ext>
          </c:extLst>
        </c:ser>
        <c:ser>
          <c:idx val="8"/>
          <c:order val="8"/>
          <c:tx>
            <c:strRef>
              <c:f>buyback_yield!$B$11</c:f>
              <c:strCache>
                <c:ptCount val="1"/>
                <c:pt idx="0">
                  <c:v>materials</c:v>
                </c:pt>
              </c:strCache>
            </c:strRef>
          </c:tx>
          <c:spPr>
            <a:ln w="19050" cap="rnd">
              <a:solidFill>
                <a:srgbClr val="E808C8"/>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buyback_yield!$C$11:$Y$11</c:f>
              <c:numCache>
                <c:formatCode>0.00%</c:formatCode>
                <c:ptCount val="23"/>
                <c:pt idx="0">
                  <c:v>0</c:v>
                </c:pt>
                <c:pt idx="1">
                  <c:v>0</c:v>
                </c:pt>
                <c:pt idx="2">
                  <c:v>0</c:v>
                </c:pt>
                <c:pt idx="3">
                  <c:v>0</c:v>
                </c:pt>
                <c:pt idx="4">
                  <c:v>0</c:v>
                </c:pt>
                <c:pt idx="5">
                  <c:v>0</c:v>
                </c:pt>
                <c:pt idx="6">
                  <c:v>0</c:v>
                </c:pt>
                <c:pt idx="7">
                  <c:v>0</c:v>
                </c:pt>
                <c:pt idx="8">
                  <c:v>0</c:v>
                </c:pt>
                <c:pt idx="9">
                  <c:v>0</c:v>
                </c:pt>
                <c:pt idx="10">
                  <c:v>0</c:v>
                </c:pt>
                <c:pt idx="11">
                  <c:v>0</c:v>
                </c:pt>
                <c:pt idx="12">
                  <c:v>0</c:v>
                </c:pt>
                <c:pt idx="13">
                  <c:v>1.0303155478010756E-2</c:v>
                </c:pt>
                <c:pt idx="14">
                  <c:v>1.0342399113921406E-2</c:v>
                </c:pt>
                <c:pt idx="15">
                  <c:v>2.7885070798052598E-2</c:v>
                </c:pt>
                <c:pt idx="16">
                  <c:v>2.265506797266802E-2</c:v>
                </c:pt>
                <c:pt idx="17">
                  <c:v>6.3704895523135014E-3</c:v>
                </c:pt>
                <c:pt idx="18">
                  <c:v>2.1962774784998956E-2</c:v>
                </c:pt>
                <c:pt idx="19">
                  <c:v>2.7995004937389188E-2</c:v>
                </c:pt>
                <c:pt idx="20">
                  <c:v>4.1802646907995185E-2</c:v>
                </c:pt>
                <c:pt idx="21">
                  <c:v>1.9972946849745481E-2</c:v>
                </c:pt>
                <c:pt idx="22">
                  <c:v>8.1209397722468268E-2</c:v>
                </c:pt>
              </c:numCache>
            </c:numRef>
          </c:val>
          <c:smooth val="1"/>
          <c:extLst>
            <c:ext xmlns:c16="http://schemas.microsoft.com/office/drawing/2014/chart" uri="{C3380CC4-5D6E-409C-BE32-E72D297353CC}">
              <c16:uniqueId val="{00000008-8824-43CF-B9E5-AD36AABD9353}"/>
            </c:ext>
          </c:extLst>
        </c:ser>
        <c:ser>
          <c:idx val="9"/>
          <c:order val="9"/>
          <c:tx>
            <c:strRef>
              <c:f>buyback_yield!$B$12</c:f>
              <c:strCache>
                <c:ptCount val="1"/>
                <c:pt idx="0">
                  <c:v>information_technology</c:v>
                </c:pt>
              </c:strCache>
            </c:strRef>
          </c:tx>
          <c:spPr>
            <a:ln w="19050" cap="rnd">
              <a:solidFill>
                <a:srgbClr val="03BDB0"/>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buyback_yield!$C$12:$Y$12</c:f>
              <c:numCache>
                <c:formatCode>0.00%</c:formatCode>
                <c:ptCount val="23"/>
                <c:pt idx="0">
                  <c:v>2.2744941455480664E-3</c:v>
                </c:pt>
                <c:pt idx="1">
                  <c:v>3.6886651207507764E-3</c:v>
                </c:pt>
                <c:pt idx="2">
                  <c:v>0</c:v>
                </c:pt>
                <c:pt idx="3">
                  <c:v>0</c:v>
                </c:pt>
                <c:pt idx="4">
                  <c:v>6.1459339366916972E-4</c:v>
                </c:pt>
                <c:pt idx="5">
                  <c:v>4.3363729777783789E-3</c:v>
                </c:pt>
                <c:pt idx="6">
                  <c:v>1.1782693696050259E-3</c:v>
                </c:pt>
                <c:pt idx="7">
                  <c:v>4.4479309037146553E-3</c:v>
                </c:pt>
                <c:pt idx="8">
                  <c:v>1.2832390064718464E-4</c:v>
                </c:pt>
                <c:pt idx="9">
                  <c:v>3.1052931342090404E-3</c:v>
                </c:pt>
                <c:pt idx="10">
                  <c:v>3.0812613069615678E-3</c:v>
                </c:pt>
                <c:pt idx="11">
                  <c:v>1.9818582290883669E-2</c:v>
                </c:pt>
                <c:pt idx="12">
                  <c:v>1.2882935648168238E-2</c:v>
                </c:pt>
                <c:pt idx="13">
                  <c:v>2.1895210209659833E-2</c:v>
                </c:pt>
                <c:pt idx="14">
                  <c:v>1.7608020499716187E-2</c:v>
                </c:pt>
                <c:pt idx="15">
                  <c:v>3.9342669616268311E-2</c:v>
                </c:pt>
                <c:pt idx="16">
                  <c:v>2.8019224160420755E-2</c:v>
                </c:pt>
                <c:pt idx="17">
                  <c:v>1.8731617037096918E-2</c:v>
                </c:pt>
                <c:pt idx="18">
                  <c:v>1.7846966382835481E-2</c:v>
                </c:pt>
                <c:pt idx="19">
                  <c:v>1.9776486415679369E-2</c:v>
                </c:pt>
                <c:pt idx="20">
                  <c:v>1.6293981154557189E-2</c:v>
                </c:pt>
                <c:pt idx="21">
                  <c:v>8.6102066026204332E-3</c:v>
                </c:pt>
                <c:pt idx="22">
                  <c:v>1.2691585119118007E-2</c:v>
                </c:pt>
              </c:numCache>
            </c:numRef>
          </c:val>
          <c:smooth val="1"/>
          <c:extLst>
            <c:ext xmlns:c16="http://schemas.microsoft.com/office/drawing/2014/chart" uri="{C3380CC4-5D6E-409C-BE32-E72D297353CC}">
              <c16:uniqueId val="{00000009-8824-43CF-B9E5-AD36AABD9353}"/>
            </c:ext>
          </c:extLst>
        </c:ser>
        <c:ser>
          <c:idx val="10"/>
          <c:order val="10"/>
          <c:tx>
            <c:strRef>
              <c:f>buyback_yield!$B$13</c:f>
              <c:strCache>
                <c:ptCount val="1"/>
                <c:pt idx="0">
                  <c:v>utilities</c:v>
                </c:pt>
              </c:strCache>
            </c:strRef>
          </c:tx>
          <c:spPr>
            <a:ln w="19050" cap="rnd">
              <a:solidFill>
                <a:srgbClr val="B694B1"/>
              </a:solidFill>
              <a:round/>
            </a:ln>
            <a:effectLst/>
          </c:spPr>
          <c:marker>
            <c:symbol val="none"/>
          </c:marker>
          <c:cat>
            <c:numRef>
              <c:f>buyback_yield!$C$2:$Y$2</c:f>
              <c:numCache>
                <c:formatCode>m/d/yyyy</c:formatCode>
                <c:ptCount val="23"/>
                <c:pt idx="0">
                  <c:v>37986</c:v>
                </c:pt>
                <c:pt idx="1">
                  <c:v>38352</c:v>
                </c:pt>
                <c:pt idx="2">
                  <c:v>38717</c:v>
                </c:pt>
                <c:pt idx="3">
                  <c:v>39082</c:v>
                </c:pt>
                <c:pt idx="4">
                  <c:v>39447</c:v>
                </c:pt>
                <c:pt idx="5">
                  <c:v>39813</c:v>
                </c:pt>
                <c:pt idx="6">
                  <c:v>40178</c:v>
                </c:pt>
                <c:pt idx="7">
                  <c:v>40543</c:v>
                </c:pt>
                <c:pt idx="8">
                  <c:v>40908</c:v>
                </c:pt>
                <c:pt idx="9">
                  <c:v>41274</c:v>
                </c:pt>
                <c:pt idx="10">
                  <c:v>41639</c:v>
                </c:pt>
                <c:pt idx="11">
                  <c:v>42004</c:v>
                </c:pt>
                <c:pt idx="12">
                  <c:v>42369</c:v>
                </c:pt>
                <c:pt idx="13">
                  <c:v>42735</c:v>
                </c:pt>
                <c:pt idx="14">
                  <c:v>43100</c:v>
                </c:pt>
                <c:pt idx="15">
                  <c:v>43465</c:v>
                </c:pt>
                <c:pt idx="16">
                  <c:v>43830</c:v>
                </c:pt>
                <c:pt idx="17">
                  <c:v>44196</c:v>
                </c:pt>
                <c:pt idx="18">
                  <c:v>44561</c:v>
                </c:pt>
                <c:pt idx="19">
                  <c:v>44926</c:v>
                </c:pt>
                <c:pt idx="20">
                  <c:v>45291</c:v>
                </c:pt>
                <c:pt idx="21">
                  <c:v>45657</c:v>
                </c:pt>
                <c:pt idx="22">
                  <c:v>45838</c:v>
                </c:pt>
              </c:numCache>
            </c:numRef>
          </c:cat>
          <c:val>
            <c:numRef>
              <c:f>buyback_yield!$C$13:$Y$13</c:f>
              <c:numCache>
                <c:formatCode>0.00%</c:formatCode>
                <c:ptCount val="23"/>
                <c:pt idx="0">
                  <c:v>0</c:v>
                </c:pt>
                <c:pt idx="1">
                  <c:v>0</c:v>
                </c:pt>
                <c:pt idx="2">
                  <c:v>0</c:v>
                </c:pt>
                <c:pt idx="3">
                  <c:v>0</c:v>
                </c:pt>
                <c:pt idx="4">
                  <c:v>0</c:v>
                </c:pt>
                <c:pt idx="5">
                  <c:v>0</c:v>
                </c:pt>
                <c:pt idx="6">
                  <c:v>0</c:v>
                </c:pt>
                <c:pt idx="7">
                  <c:v>0</c:v>
                </c:pt>
                <c:pt idx="8">
                  <c:v>0</c:v>
                </c:pt>
                <c:pt idx="9">
                  <c:v>0</c:v>
                </c:pt>
                <c:pt idx="10">
                  <c:v>0</c:v>
                </c:pt>
                <c:pt idx="11">
                  <c:v>0</c:v>
                </c:pt>
                <c:pt idx="12">
                  <c:v>0</c:v>
                </c:pt>
                <c:pt idx="13">
                  <c:v>1.5100038829928895E-3</c:v>
                </c:pt>
                <c:pt idx="14">
                  <c:v>1.5739848515966342E-3</c:v>
                </c:pt>
                <c:pt idx="15">
                  <c:v>6.3514174236283763E-4</c:v>
                </c:pt>
                <c:pt idx="16">
                  <c:v>1.7282647787187683E-3</c:v>
                </c:pt>
                <c:pt idx="17">
                  <c:v>4.463039426789904E-3</c:v>
                </c:pt>
                <c:pt idx="18">
                  <c:v>2.616741570061605E-4</c:v>
                </c:pt>
                <c:pt idx="19">
                  <c:v>1.1082292229136217E-4</c:v>
                </c:pt>
                <c:pt idx="20">
                  <c:v>8.9082835176291703E-5</c:v>
                </c:pt>
                <c:pt idx="21">
                  <c:v>8.4988682773550216E-5</c:v>
                </c:pt>
                <c:pt idx="22">
                  <c:v>1.2263501090444752E-4</c:v>
                </c:pt>
              </c:numCache>
            </c:numRef>
          </c:val>
          <c:smooth val="1"/>
          <c:extLst>
            <c:ext xmlns:c16="http://schemas.microsoft.com/office/drawing/2014/chart" uri="{C3380CC4-5D6E-409C-BE32-E72D297353CC}">
              <c16:uniqueId val="{0000000A-8824-43CF-B9E5-AD36AABD9353}"/>
            </c:ext>
          </c:extLst>
        </c:ser>
        <c:dLbls>
          <c:showLegendKey val="0"/>
          <c:showVal val="0"/>
          <c:showCatName val="0"/>
          <c:showSerName val="0"/>
          <c:showPercent val="0"/>
          <c:showBubbleSize val="0"/>
        </c:dLbls>
        <c:smooth val="0"/>
        <c:axId val="785212880"/>
        <c:axId val="785211920"/>
      </c:lineChart>
      <c:dateAx>
        <c:axId val="785212880"/>
        <c:scaling>
          <c:orientation val="minMax"/>
          <c:max val="46022"/>
        </c:scaling>
        <c:delete val="0"/>
        <c:axPos val="b"/>
        <c:numFmt formatCode="yyyy" sourceLinked="0"/>
        <c:majorTickMark val="none"/>
        <c:minorTickMark val="none"/>
        <c:tickLblPos val="low"/>
        <c:spPr>
          <a:noFill/>
          <a:ln w="9525" cap="flat" cmpd="sng" algn="ctr">
            <a:solidFill>
              <a:schemeClr val="tx1">
                <a:lumMod val="15000"/>
                <a:lumOff val="85000"/>
              </a:schemeClr>
            </a:solidFill>
            <a:round/>
          </a:ln>
          <a:effectLst/>
        </c:spPr>
        <c:txPr>
          <a:bodyPr rot="-5400000" vert="horz"/>
          <a:lstStyle/>
          <a:p>
            <a:pPr>
              <a:defRPr/>
            </a:pPr>
            <a:endParaRPr lang="en-US"/>
          </a:p>
        </c:txPr>
        <c:crossAx val="785211920"/>
        <c:crosses val="autoZero"/>
        <c:auto val="1"/>
        <c:lblOffset val="100"/>
        <c:baseTimeUnit val="months"/>
        <c:majorUnit val="1"/>
        <c:majorTimeUnit val="years"/>
      </c:dateAx>
      <c:valAx>
        <c:axId val="785211920"/>
        <c:scaling>
          <c:orientation val="minMax"/>
          <c:max val="9.0000000000000024E-2"/>
          <c:min val="-1.0000000000000002E-2"/>
        </c:scaling>
        <c:delete val="0"/>
        <c:axPos val="l"/>
        <c:numFmt formatCode="0%" sourceLinked="0"/>
        <c:majorTickMark val="none"/>
        <c:minorTickMark val="none"/>
        <c:tickLblPos val="nextTo"/>
        <c:spPr>
          <a:noFill/>
          <a:ln>
            <a:solidFill>
              <a:schemeClr val="bg1">
                <a:lumMod val="85000"/>
              </a:schemeClr>
            </a:solidFill>
          </a:ln>
          <a:effectLst/>
        </c:spPr>
        <c:txPr>
          <a:bodyPr rot="-60000000" vert="horz"/>
          <a:lstStyle/>
          <a:p>
            <a:pPr>
              <a:defRPr/>
            </a:pPr>
            <a:endParaRPr lang="en-US"/>
          </a:p>
        </c:txPr>
        <c:crossAx val="785212880"/>
        <c:crosses val="autoZero"/>
        <c:crossBetween val="between"/>
        <c:majorUnit val="2.0000000000000004E-2"/>
      </c:valAx>
    </c:plotArea>
    <c:legend>
      <c:legendPos val="b"/>
      <c:layout>
        <c:manualLayout>
          <c:xMode val="edge"/>
          <c:yMode val="edge"/>
          <c:x val="4.3866680126522652E-2"/>
          <c:y val="6.0557340001972139E-2"/>
          <c:w val="0.60130156807322166"/>
          <c:h val="0.38646380537082131"/>
        </c:manualLayout>
      </c:layout>
      <c:overlay val="0"/>
      <c:spPr>
        <a:noFill/>
        <a:ln>
          <a:noFill/>
        </a:ln>
        <a:effectLst/>
      </c:spPr>
      <c:txPr>
        <a:bodyPr rot="0" vert="horz"/>
        <a:lstStyle/>
        <a:p>
          <a:pPr>
            <a:defRPr/>
          </a:pPr>
          <a:endParaRPr lang="en-US"/>
        </a:p>
      </c:txPr>
    </c:legend>
    <c:plotVisOnly val="1"/>
    <c:dispBlanksAs val="gap"/>
    <c:showDLblsOverMax val="0"/>
  </c:chart>
  <c:spPr>
    <a:noFill/>
    <a:ln w="19050" cap="flat" cmpd="sng" algn="ctr">
      <a:noFill/>
      <a:round/>
    </a:ln>
    <a:effectLst/>
  </c:spPr>
  <c:txPr>
    <a:bodyPr/>
    <a:lstStyle/>
    <a:p>
      <a:pPr>
        <a:defRPr sz="700">
          <a:solidFill>
            <a:sysClr val="windowText" lastClr="000000"/>
          </a:solidFill>
          <a:latin typeface="Gill Sans"/>
          <a:cs typeface="Times New Roman" panose="02020603050405020304" pitchFamily="18" charset="0"/>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12252548760362E-2"/>
          <c:y val="5.5366860487646448E-2"/>
          <c:w val="0.89818757116225212"/>
          <c:h val="0.80024099987267239"/>
        </c:manualLayout>
      </c:layout>
      <c:lineChart>
        <c:grouping val="standard"/>
        <c:varyColors val="0"/>
        <c:ser>
          <c:idx val="0"/>
          <c:order val="0"/>
          <c:tx>
            <c:strRef>
              <c:f>'Implied ERP'!$B$3</c:f>
              <c:strCache>
                <c:ptCount val="1"/>
                <c:pt idx="0">
                  <c:v>communication</c:v>
                </c:pt>
              </c:strCache>
            </c:strRef>
          </c:tx>
          <c:spPr>
            <a:ln w="19050" cap="rnd">
              <a:solidFill>
                <a:schemeClr val="accent4"/>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ERP'!$C$3:$X$3</c:f>
              <c:numCache>
                <c:formatCode>0.00%</c:formatCode>
                <c:ptCount val="22"/>
                <c:pt idx="0">
                  <c:v>1.5721169699132918E-2</c:v>
                </c:pt>
                <c:pt idx="1">
                  <c:v>2.1661816542471082E-2</c:v>
                </c:pt>
                <c:pt idx="2">
                  <c:v>2.1331341924616373E-2</c:v>
                </c:pt>
                <c:pt idx="3">
                  <c:v>2.2273728578755508E-2</c:v>
                </c:pt>
                <c:pt idx="4">
                  <c:v>4.2640450213710698E-2</c:v>
                </c:pt>
                <c:pt idx="5">
                  <c:v>5.1634096764671657E-2</c:v>
                </c:pt>
                <c:pt idx="6">
                  <c:v>3.371259738069482E-2</c:v>
                </c:pt>
                <c:pt idx="7">
                  <c:v>3.6776625567365107E-2</c:v>
                </c:pt>
                <c:pt idx="8">
                  <c:v>2.829510776898728E-2</c:v>
                </c:pt>
                <c:pt idx="9">
                  <c:v>2.7998038535497295E-2</c:v>
                </c:pt>
                <c:pt idx="10">
                  <c:v>2.9615702286973553E-2</c:v>
                </c:pt>
                <c:pt idx="11">
                  <c:v>2.6050372980277407E-2</c:v>
                </c:pt>
                <c:pt idx="12">
                  <c:v>4.8260114817623989E-2</c:v>
                </c:pt>
                <c:pt idx="13">
                  <c:v>4.4681310808112711E-2</c:v>
                </c:pt>
                <c:pt idx="14">
                  <c:v>4.9515011692974849E-2</c:v>
                </c:pt>
                <c:pt idx="15">
                  <c:v>4.348726331252252E-2</c:v>
                </c:pt>
                <c:pt idx="16">
                  <c:v>5.7875622435812429E-2</c:v>
                </c:pt>
                <c:pt idx="17">
                  <c:v>6.4164405368913935E-2</c:v>
                </c:pt>
                <c:pt idx="18">
                  <c:v>0.10037385762535</c:v>
                </c:pt>
                <c:pt idx="19">
                  <c:v>9.067283009168102E-2</c:v>
                </c:pt>
                <c:pt idx="20">
                  <c:v>5.0734972377868205E-2</c:v>
                </c:pt>
                <c:pt idx="21">
                  <c:v>6.0092042220798426E-2</c:v>
                </c:pt>
              </c:numCache>
            </c:numRef>
          </c:val>
          <c:smooth val="1"/>
          <c:extLst>
            <c:ext xmlns:c16="http://schemas.microsoft.com/office/drawing/2014/chart" uri="{C3380CC4-5D6E-409C-BE32-E72D297353CC}">
              <c16:uniqueId val="{00000000-A11A-40BB-9B87-F412AC20DF0A}"/>
            </c:ext>
          </c:extLst>
        </c:ser>
        <c:ser>
          <c:idx val="1"/>
          <c:order val="1"/>
          <c:tx>
            <c:strRef>
              <c:f>'Implied ERP'!$B$4</c:f>
              <c:strCache>
                <c:ptCount val="1"/>
                <c:pt idx="0">
                  <c:v>consumer_discretionary</c:v>
                </c:pt>
              </c:strCache>
            </c:strRef>
          </c:tx>
          <c:spPr>
            <a:ln w="19050" cap="rnd">
              <a:solidFill>
                <a:schemeClr val="bg1">
                  <a:lumMod val="65000"/>
                </a:schemeClr>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ERP'!$C$4:$X$4</c:f>
              <c:numCache>
                <c:formatCode>0.00%</c:formatCode>
                <c:ptCount val="22"/>
                <c:pt idx="0">
                  <c:v>1.6751119433724808E-2</c:v>
                </c:pt>
                <c:pt idx="1">
                  <c:v>1.7338510514402355E-2</c:v>
                </c:pt>
                <c:pt idx="2">
                  <c:v>1.7814956512333793E-2</c:v>
                </c:pt>
                <c:pt idx="3">
                  <c:v>2.0154044017103301E-2</c:v>
                </c:pt>
                <c:pt idx="4">
                  <c:v>4.0159091699620966E-2</c:v>
                </c:pt>
                <c:pt idx="5">
                  <c:v>2.3576529291195809E-2</c:v>
                </c:pt>
                <c:pt idx="6">
                  <c:v>2.7598707193884478E-2</c:v>
                </c:pt>
                <c:pt idx="7">
                  <c:v>2.5971947185550067E-2</c:v>
                </c:pt>
                <c:pt idx="8">
                  <c:v>2.9940915885570293E-2</c:v>
                </c:pt>
                <c:pt idx="9">
                  <c:v>2.6148135428496193E-2</c:v>
                </c:pt>
                <c:pt idx="10">
                  <c:v>3.2459348960747161E-2</c:v>
                </c:pt>
                <c:pt idx="11">
                  <c:v>4.0876968546617376E-2</c:v>
                </c:pt>
                <c:pt idx="12">
                  <c:v>8.2684000491599158E-2</c:v>
                </c:pt>
                <c:pt idx="13">
                  <c:v>5.5657199853140181E-2</c:v>
                </c:pt>
                <c:pt idx="14">
                  <c:v>7.6081005570556415E-2</c:v>
                </c:pt>
                <c:pt idx="15">
                  <c:v>5.1658851608661779E-2</c:v>
                </c:pt>
                <c:pt idx="16">
                  <c:v>5.0248517755596619E-2</c:v>
                </c:pt>
                <c:pt idx="17">
                  <c:v>3.6003335014126635E-2</c:v>
                </c:pt>
                <c:pt idx="18">
                  <c:v>7.6881167549101626E-2</c:v>
                </c:pt>
                <c:pt idx="19">
                  <c:v>4.1774121571037187E-2</c:v>
                </c:pt>
                <c:pt idx="20">
                  <c:v>2.1163144290581103E-2</c:v>
                </c:pt>
                <c:pt idx="21">
                  <c:v>3.2247107953093844E-2</c:v>
                </c:pt>
              </c:numCache>
            </c:numRef>
          </c:val>
          <c:smooth val="1"/>
          <c:extLst>
            <c:ext xmlns:c16="http://schemas.microsoft.com/office/drawing/2014/chart" uri="{C3380CC4-5D6E-409C-BE32-E72D297353CC}">
              <c16:uniqueId val="{00000001-A11A-40BB-9B87-F412AC20DF0A}"/>
            </c:ext>
          </c:extLst>
        </c:ser>
        <c:ser>
          <c:idx val="2"/>
          <c:order val="2"/>
          <c:tx>
            <c:strRef>
              <c:f>'Implied ERP'!$B$5</c:f>
              <c:strCache>
                <c:ptCount val="1"/>
                <c:pt idx="0">
                  <c:v>consumer_staples</c:v>
                </c:pt>
              </c:strCache>
            </c:strRef>
          </c:tx>
          <c:spPr>
            <a:ln w="19050" cap="rnd">
              <a:solidFill>
                <a:schemeClr val="tx1"/>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ERP'!$C$5:$X$5</c:f>
              <c:numCache>
                <c:formatCode>0.00%</c:formatCode>
                <c:ptCount val="22"/>
                <c:pt idx="0">
                  <c:v>2.4539316764135462E-2</c:v>
                </c:pt>
                <c:pt idx="1">
                  <c:v>2.8329610574084618E-2</c:v>
                </c:pt>
                <c:pt idx="2">
                  <c:v>2.7393868898527782E-2</c:v>
                </c:pt>
                <c:pt idx="3">
                  <c:v>2.8301701428089202E-2</c:v>
                </c:pt>
                <c:pt idx="4">
                  <c:v>4.3859234692915139E-2</c:v>
                </c:pt>
                <c:pt idx="5">
                  <c:v>3.7852707250206459E-2</c:v>
                </c:pt>
                <c:pt idx="6">
                  <c:v>4.8034263608491209E-2</c:v>
                </c:pt>
                <c:pt idx="7">
                  <c:v>3.8187261943433706E-2</c:v>
                </c:pt>
                <c:pt idx="8">
                  <c:v>4.0169700758526397E-2</c:v>
                </c:pt>
                <c:pt idx="9">
                  <c:v>3.4701316204354106E-2</c:v>
                </c:pt>
                <c:pt idx="10">
                  <c:v>3.7794972122685774E-2</c:v>
                </c:pt>
                <c:pt idx="11">
                  <c:v>4.0868099554293116E-2</c:v>
                </c:pt>
                <c:pt idx="12">
                  <c:v>6.1250807547278213E-2</c:v>
                </c:pt>
                <c:pt idx="13">
                  <c:v>5.223696523767881E-2</c:v>
                </c:pt>
                <c:pt idx="14">
                  <c:v>7.3539704889609453E-2</c:v>
                </c:pt>
                <c:pt idx="15">
                  <c:v>4.8402793790042878E-2</c:v>
                </c:pt>
                <c:pt idx="16">
                  <c:v>4.5710459008341323E-2</c:v>
                </c:pt>
                <c:pt idx="17">
                  <c:v>4.6741995601521098E-2</c:v>
                </c:pt>
                <c:pt idx="18">
                  <c:v>4.014792006849284E-2</c:v>
                </c:pt>
                <c:pt idx="19">
                  <c:v>4.8123805144465653E-2</c:v>
                </c:pt>
                <c:pt idx="20">
                  <c:v>3.9345939227235151E-2</c:v>
                </c:pt>
                <c:pt idx="21">
                  <c:v>4.0576115781465756E-2</c:v>
                </c:pt>
              </c:numCache>
            </c:numRef>
          </c:val>
          <c:smooth val="1"/>
          <c:extLst>
            <c:ext xmlns:c16="http://schemas.microsoft.com/office/drawing/2014/chart" uri="{C3380CC4-5D6E-409C-BE32-E72D297353CC}">
              <c16:uniqueId val="{00000002-A11A-40BB-9B87-F412AC20DF0A}"/>
            </c:ext>
          </c:extLst>
        </c:ser>
        <c:ser>
          <c:idx val="3"/>
          <c:order val="3"/>
          <c:tx>
            <c:strRef>
              <c:f>'Implied ERP'!$B$6</c:f>
              <c:strCache>
                <c:ptCount val="1"/>
                <c:pt idx="0">
                  <c:v>energy</c:v>
                </c:pt>
              </c:strCache>
            </c:strRef>
          </c:tx>
          <c:spPr>
            <a:ln w="19050" cap="rnd">
              <a:solidFill>
                <a:schemeClr val="accent2"/>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ERP'!$C$6:$X$6</c:f>
              <c:numCache>
                <c:formatCode>0.00%</c:formatCode>
                <c:ptCount val="22"/>
                <c:pt idx="0">
                  <c:v>2.0775165420471108E-2</c:v>
                </c:pt>
                <c:pt idx="1">
                  <c:v>1.6793212351294697E-2</c:v>
                </c:pt>
                <c:pt idx="2">
                  <c:v>1.9565875561553731E-2</c:v>
                </c:pt>
                <c:pt idx="3">
                  <c:v>1.5108612206503731E-2</c:v>
                </c:pt>
                <c:pt idx="4">
                  <c:v>2.5967368591162474E-2</c:v>
                </c:pt>
                <c:pt idx="5">
                  <c:v>2.3633433606896299E-2</c:v>
                </c:pt>
                <c:pt idx="6">
                  <c:v>2.4257572107675776E-2</c:v>
                </c:pt>
                <c:pt idx="7">
                  <c:v>2.5054655296971966E-2</c:v>
                </c:pt>
                <c:pt idx="8">
                  <c:v>2.5444165522096936E-2</c:v>
                </c:pt>
                <c:pt idx="9">
                  <c:v>2.6931250206395328E-2</c:v>
                </c:pt>
                <c:pt idx="10">
                  <c:v>3.2603927819997477E-2</c:v>
                </c:pt>
                <c:pt idx="11">
                  <c:v>2.6769476734913585E-2</c:v>
                </c:pt>
                <c:pt idx="12">
                  <c:v>2.4309064837380375E-2</c:v>
                </c:pt>
                <c:pt idx="13">
                  <c:v>9.7575382006559158E-2</c:v>
                </c:pt>
                <c:pt idx="14">
                  <c:v>9.9962097066362193E-2</c:v>
                </c:pt>
                <c:pt idx="15">
                  <c:v>6.9873561088759223E-2</c:v>
                </c:pt>
                <c:pt idx="16">
                  <c:v>0.11793568518996826</c:v>
                </c:pt>
                <c:pt idx="17">
                  <c:v>9.0822206795194232E-2</c:v>
                </c:pt>
                <c:pt idx="18">
                  <c:v>0.10573049848145549</c:v>
                </c:pt>
                <c:pt idx="19">
                  <c:v>8.5730325109479047E-2</c:v>
                </c:pt>
                <c:pt idx="20">
                  <c:v>8.5656118415655264E-2</c:v>
                </c:pt>
                <c:pt idx="21">
                  <c:v>0.11131695092845809</c:v>
                </c:pt>
              </c:numCache>
            </c:numRef>
          </c:val>
          <c:smooth val="1"/>
          <c:extLst>
            <c:ext xmlns:c16="http://schemas.microsoft.com/office/drawing/2014/chart" uri="{C3380CC4-5D6E-409C-BE32-E72D297353CC}">
              <c16:uniqueId val="{00000003-A11A-40BB-9B87-F412AC20DF0A}"/>
            </c:ext>
          </c:extLst>
        </c:ser>
        <c:ser>
          <c:idx val="4"/>
          <c:order val="4"/>
          <c:tx>
            <c:strRef>
              <c:f>'Implied ERP'!$B$7</c:f>
              <c:strCache>
                <c:ptCount val="1"/>
                <c:pt idx="0">
                  <c:v>financials</c:v>
                </c:pt>
              </c:strCache>
            </c:strRef>
          </c:tx>
          <c:spPr>
            <a:ln w="19050" cap="rnd">
              <a:solidFill>
                <a:srgbClr val="00B050"/>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ERP'!$C$7:$X$7</c:f>
              <c:numCache>
                <c:formatCode>0.00%</c:formatCode>
                <c:ptCount val="22"/>
                <c:pt idx="0">
                  <c:v>2.9579699699961513E-2</c:v>
                </c:pt>
                <c:pt idx="1">
                  <c:v>3.2547601158298148E-2</c:v>
                </c:pt>
                <c:pt idx="2">
                  <c:v>3.0555759291583967E-2</c:v>
                </c:pt>
                <c:pt idx="3">
                  <c:v>4.034808750456069E-2</c:v>
                </c:pt>
                <c:pt idx="4">
                  <c:v>7.5539232497221581E-2</c:v>
                </c:pt>
                <c:pt idx="5">
                  <c:v>2.2116277490718227E-2</c:v>
                </c:pt>
                <c:pt idx="6">
                  <c:v>1.3729742190835434E-2</c:v>
                </c:pt>
                <c:pt idx="7">
                  <c:v>2.5165966178099162E-2</c:v>
                </c:pt>
                <c:pt idx="8">
                  <c:v>2.570180391867018E-2</c:v>
                </c:pt>
                <c:pt idx="9">
                  <c:v>1.9253603196980676E-2</c:v>
                </c:pt>
                <c:pt idx="10">
                  <c:v>2.2671366622512772E-2</c:v>
                </c:pt>
                <c:pt idx="11">
                  <c:v>2.5029941379520051E-2</c:v>
                </c:pt>
                <c:pt idx="12">
                  <c:v>6.7133464841111934E-2</c:v>
                </c:pt>
                <c:pt idx="13">
                  <c:v>6.6056129687123988E-2</c:v>
                </c:pt>
                <c:pt idx="14">
                  <c:v>0.10961101898203704</c:v>
                </c:pt>
                <c:pt idx="15">
                  <c:v>9.662651680290045E-2</c:v>
                </c:pt>
                <c:pt idx="16">
                  <c:v>6.0364814722447202E-2</c:v>
                </c:pt>
                <c:pt idx="17">
                  <c:v>0.10782582798545201</c:v>
                </c:pt>
                <c:pt idx="18">
                  <c:v>6.1449283735839522E-2</c:v>
                </c:pt>
                <c:pt idx="19">
                  <c:v>5.573874822107551E-2</c:v>
                </c:pt>
                <c:pt idx="20">
                  <c:v>5.9392052682493889E-2</c:v>
                </c:pt>
                <c:pt idx="21">
                  <c:v>5.2724256716945535E-2</c:v>
                </c:pt>
              </c:numCache>
            </c:numRef>
          </c:val>
          <c:smooth val="1"/>
          <c:extLst>
            <c:ext xmlns:c16="http://schemas.microsoft.com/office/drawing/2014/chart" uri="{C3380CC4-5D6E-409C-BE32-E72D297353CC}">
              <c16:uniqueId val="{00000004-A11A-40BB-9B87-F412AC20DF0A}"/>
            </c:ext>
          </c:extLst>
        </c:ser>
        <c:ser>
          <c:idx val="5"/>
          <c:order val="5"/>
          <c:tx>
            <c:strRef>
              <c:f>'Implied ERP'!$B$8</c:f>
              <c:strCache>
                <c:ptCount val="1"/>
                <c:pt idx="0">
                  <c:v>real_estate</c:v>
                </c:pt>
              </c:strCache>
            </c:strRef>
          </c:tx>
          <c:spPr>
            <a:ln w="19050" cap="rnd">
              <a:solidFill>
                <a:srgbClr val="745FDB"/>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ERP'!$C$8:$X$8</c:f>
              <c:numCache>
                <c:formatCode>0.00%</c:formatCode>
                <c:ptCount val="22"/>
                <c:pt idx="0">
                  <c:v>4.4509216245436335E-2</c:v>
                </c:pt>
                <c:pt idx="1">
                  <c:v>4.6255616743389419E-2</c:v>
                </c:pt>
                <c:pt idx="2">
                  <c:v>3.8696482073036748E-2</c:v>
                </c:pt>
                <c:pt idx="3">
                  <c:v>4.563121254395143E-2</c:v>
                </c:pt>
                <c:pt idx="4">
                  <c:v>7.0623808866633234E-2</c:v>
                </c:pt>
                <c:pt idx="5">
                  <c:v>3.6739822189374681E-2</c:v>
                </c:pt>
                <c:pt idx="6">
                  <c:v>3.48230448387776E-2</c:v>
                </c:pt>
                <c:pt idx="7">
                  <c:v>3.6635316363689233E-2</c:v>
                </c:pt>
                <c:pt idx="8">
                  <c:v>3.5610368218817842E-2</c:v>
                </c:pt>
                <c:pt idx="9">
                  <c:v>4.0281583711127299E-2</c:v>
                </c:pt>
                <c:pt idx="10">
                  <c:v>4.0851577609192988E-2</c:v>
                </c:pt>
                <c:pt idx="11">
                  <c:v>4.4295041425395643E-2</c:v>
                </c:pt>
                <c:pt idx="12">
                  <c:v>6.0330444240958403E-2</c:v>
                </c:pt>
                <c:pt idx="13">
                  <c:v>5.0611208855099891E-2</c:v>
                </c:pt>
                <c:pt idx="14">
                  <c:v>5.4776566607792225E-2</c:v>
                </c:pt>
                <c:pt idx="15">
                  <c:v>4.0026328395338082E-2</c:v>
                </c:pt>
                <c:pt idx="16">
                  <c:v>0.1051678198728983</c:v>
                </c:pt>
                <c:pt idx="17">
                  <c:v>3.011217556993679E-2</c:v>
                </c:pt>
                <c:pt idx="18">
                  <c:v>5.1802248984045424E-2</c:v>
                </c:pt>
                <c:pt idx="19">
                  <c:v>4.2651985121639979E-2</c:v>
                </c:pt>
                <c:pt idx="20">
                  <c:v>4.1959433543786749E-2</c:v>
                </c:pt>
                <c:pt idx="21">
                  <c:v>4.2696433641743352E-2</c:v>
                </c:pt>
              </c:numCache>
            </c:numRef>
          </c:val>
          <c:smooth val="1"/>
          <c:extLst>
            <c:ext xmlns:c16="http://schemas.microsoft.com/office/drawing/2014/chart" uri="{C3380CC4-5D6E-409C-BE32-E72D297353CC}">
              <c16:uniqueId val="{00000005-A11A-40BB-9B87-F412AC20DF0A}"/>
            </c:ext>
          </c:extLst>
        </c:ser>
        <c:ser>
          <c:idx val="6"/>
          <c:order val="6"/>
          <c:tx>
            <c:strRef>
              <c:f>'Implied ERP'!$B$9</c:f>
              <c:strCache>
                <c:ptCount val="1"/>
                <c:pt idx="0">
                  <c:v>health_care</c:v>
                </c:pt>
              </c:strCache>
            </c:strRef>
          </c:tx>
          <c:spPr>
            <a:ln w="19050" cap="rnd">
              <a:solidFill>
                <a:srgbClr val="FFFF00"/>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ERP'!$C$9:$X$9</c:f>
              <c:numCache>
                <c:formatCode>0.00%</c:formatCode>
                <c:ptCount val="22"/>
                <c:pt idx="0">
                  <c:v>1.7911520693654849E-2</c:v>
                </c:pt>
                <c:pt idx="1">
                  <c:v>1.6830500429376727E-2</c:v>
                </c:pt>
                <c:pt idx="2">
                  <c:v>1.9008521182870344E-2</c:v>
                </c:pt>
                <c:pt idx="3">
                  <c:v>2.071714337946283E-2</c:v>
                </c:pt>
                <c:pt idx="4">
                  <c:v>4.6201762270893898E-2</c:v>
                </c:pt>
                <c:pt idx="5">
                  <c:v>2.4125092392845236E-2</c:v>
                </c:pt>
                <c:pt idx="6">
                  <c:v>2.7728532713511791E-2</c:v>
                </c:pt>
                <c:pt idx="7">
                  <c:v>2.4829954242740506E-2</c:v>
                </c:pt>
                <c:pt idx="8">
                  <c:v>2.7918667114435632E-2</c:v>
                </c:pt>
                <c:pt idx="9">
                  <c:v>2.133364613465806E-2</c:v>
                </c:pt>
                <c:pt idx="10">
                  <c:v>2.5300493561162565E-2</c:v>
                </c:pt>
                <c:pt idx="11">
                  <c:v>2.1293841855440147E-2</c:v>
                </c:pt>
                <c:pt idx="12">
                  <c:v>6.1605062547525291E-2</c:v>
                </c:pt>
                <c:pt idx="13">
                  <c:v>5.2524394887109742E-2</c:v>
                </c:pt>
                <c:pt idx="14">
                  <c:v>7.0213319556778675E-2</c:v>
                </c:pt>
                <c:pt idx="15">
                  <c:v>7.1509263832220421E-2</c:v>
                </c:pt>
                <c:pt idx="16">
                  <c:v>4.5853692758704032E-2</c:v>
                </c:pt>
                <c:pt idx="17">
                  <c:v>4.4768652191266071E-2</c:v>
                </c:pt>
                <c:pt idx="18">
                  <c:v>4.7008310515395293E-2</c:v>
                </c:pt>
                <c:pt idx="19">
                  <c:v>3.7449894647376095E-2</c:v>
                </c:pt>
                <c:pt idx="20">
                  <c:v>5.0251183407406662E-2</c:v>
                </c:pt>
                <c:pt idx="21">
                  <c:v>7.6243389910190695E-2</c:v>
                </c:pt>
              </c:numCache>
            </c:numRef>
          </c:val>
          <c:smooth val="1"/>
          <c:extLst>
            <c:ext xmlns:c16="http://schemas.microsoft.com/office/drawing/2014/chart" uri="{C3380CC4-5D6E-409C-BE32-E72D297353CC}">
              <c16:uniqueId val="{00000006-A11A-40BB-9B87-F412AC20DF0A}"/>
            </c:ext>
          </c:extLst>
        </c:ser>
        <c:ser>
          <c:idx val="7"/>
          <c:order val="7"/>
          <c:tx>
            <c:strRef>
              <c:f>'Implied ERP'!$B$10</c:f>
              <c:strCache>
                <c:ptCount val="1"/>
                <c:pt idx="0">
                  <c:v>industrials</c:v>
                </c:pt>
              </c:strCache>
            </c:strRef>
          </c:tx>
          <c:spPr>
            <a:ln w="19050" cap="rnd">
              <a:solidFill>
                <a:srgbClr val="FF0000"/>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ERP'!$C$10:$X$10</c:f>
              <c:numCache>
                <c:formatCode>0.00%</c:formatCode>
                <c:ptCount val="22"/>
                <c:pt idx="0">
                  <c:v>2.2671588731843391E-2</c:v>
                </c:pt>
                <c:pt idx="1">
                  <c:v>2.6582929147513673E-2</c:v>
                </c:pt>
                <c:pt idx="2">
                  <c:v>2.4538413529447897E-2</c:v>
                </c:pt>
                <c:pt idx="3">
                  <c:v>2.6423386290805262E-2</c:v>
                </c:pt>
                <c:pt idx="4">
                  <c:v>5.1918112792057713E-2</c:v>
                </c:pt>
                <c:pt idx="5">
                  <c:v>3.5117128953193889E-2</c:v>
                </c:pt>
                <c:pt idx="6">
                  <c:v>3.3056663735315572E-2</c:v>
                </c:pt>
                <c:pt idx="7">
                  <c:v>3.4277385403513855E-2</c:v>
                </c:pt>
                <c:pt idx="8">
                  <c:v>3.4065519664571525E-2</c:v>
                </c:pt>
                <c:pt idx="9">
                  <c:v>2.7903355633848596E-2</c:v>
                </c:pt>
                <c:pt idx="10">
                  <c:v>3.4275112154145956E-2</c:v>
                </c:pt>
                <c:pt idx="11">
                  <c:v>3.36029222373882E-2</c:v>
                </c:pt>
                <c:pt idx="12">
                  <c:v>8.5765247299256081E-2</c:v>
                </c:pt>
                <c:pt idx="13">
                  <c:v>6.0149016452056482E-2</c:v>
                </c:pt>
                <c:pt idx="14">
                  <c:v>9.1004563957236773E-2</c:v>
                </c:pt>
                <c:pt idx="15">
                  <c:v>7.8882641880329965E-2</c:v>
                </c:pt>
                <c:pt idx="16">
                  <c:v>4.7987702466673873E-2</c:v>
                </c:pt>
                <c:pt idx="17">
                  <c:v>5.2884498922583366E-2</c:v>
                </c:pt>
                <c:pt idx="18">
                  <c:v>5.7133108380331074E-2</c:v>
                </c:pt>
                <c:pt idx="19">
                  <c:v>5.6421137193619381E-2</c:v>
                </c:pt>
                <c:pt idx="20">
                  <c:v>4.2418078081091638E-2</c:v>
                </c:pt>
                <c:pt idx="21">
                  <c:v>4.5889396549301679E-2</c:v>
                </c:pt>
              </c:numCache>
            </c:numRef>
          </c:val>
          <c:smooth val="1"/>
          <c:extLst>
            <c:ext xmlns:c16="http://schemas.microsoft.com/office/drawing/2014/chart" uri="{C3380CC4-5D6E-409C-BE32-E72D297353CC}">
              <c16:uniqueId val="{00000007-A11A-40BB-9B87-F412AC20DF0A}"/>
            </c:ext>
          </c:extLst>
        </c:ser>
        <c:ser>
          <c:idx val="8"/>
          <c:order val="8"/>
          <c:tx>
            <c:strRef>
              <c:f>'Implied ERP'!$B$11</c:f>
              <c:strCache>
                <c:ptCount val="1"/>
                <c:pt idx="0">
                  <c:v>materials</c:v>
                </c:pt>
              </c:strCache>
            </c:strRef>
          </c:tx>
          <c:spPr>
            <a:ln w="19050" cap="rnd">
              <a:solidFill>
                <a:srgbClr val="E808C8"/>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ERP'!$C$11:$X$11</c:f>
              <c:numCache>
                <c:formatCode>0.00%</c:formatCode>
                <c:ptCount val="22"/>
                <c:pt idx="0">
                  <c:v>2.2747980854118659E-2</c:v>
                </c:pt>
                <c:pt idx="1">
                  <c:v>2.8360396351784251E-2</c:v>
                </c:pt>
                <c:pt idx="2">
                  <c:v>2.8283720435091725E-2</c:v>
                </c:pt>
                <c:pt idx="3">
                  <c:v>2.4979591434360085E-2</c:v>
                </c:pt>
                <c:pt idx="4">
                  <c:v>3.4406170106660638E-2</c:v>
                </c:pt>
                <c:pt idx="5">
                  <c:v>1.981143441142872E-2</c:v>
                </c:pt>
                <c:pt idx="6">
                  <c:v>1.9953418959656313E-2</c:v>
                </c:pt>
                <c:pt idx="7">
                  <c:v>2.8843353407758742E-2</c:v>
                </c:pt>
                <c:pt idx="8">
                  <c:v>3.013518326109987E-2</c:v>
                </c:pt>
                <c:pt idx="9">
                  <c:v>2.8730975993583728E-2</c:v>
                </c:pt>
                <c:pt idx="10">
                  <c:v>2.8138735582776516E-2</c:v>
                </c:pt>
                <c:pt idx="11">
                  <c:v>3.0919288957477083E-2</c:v>
                </c:pt>
                <c:pt idx="12">
                  <c:v>3.7882179154653195E-2</c:v>
                </c:pt>
                <c:pt idx="13">
                  <c:v>4.2019941615736488E-2</c:v>
                </c:pt>
                <c:pt idx="14">
                  <c:v>7.5429795633271846E-2</c:v>
                </c:pt>
                <c:pt idx="15">
                  <c:v>5.5515442898600248E-2</c:v>
                </c:pt>
                <c:pt idx="16">
                  <c:v>6.2433829723656395E-2</c:v>
                </c:pt>
                <c:pt idx="17">
                  <c:v>9.3639763264839443E-2</c:v>
                </c:pt>
                <c:pt idx="18">
                  <c:v>7.7213203102272157E-2</c:v>
                </c:pt>
                <c:pt idx="19">
                  <c:v>8.1547195759485658E-2</c:v>
                </c:pt>
                <c:pt idx="20">
                  <c:v>5.331453936862663E-2</c:v>
                </c:pt>
                <c:pt idx="21">
                  <c:v>0.1543659099805226</c:v>
                </c:pt>
              </c:numCache>
            </c:numRef>
          </c:val>
          <c:smooth val="1"/>
          <c:extLst>
            <c:ext xmlns:c16="http://schemas.microsoft.com/office/drawing/2014/chart" uri="{C3380CC4-5D6E-409C-BE32-E72D297353CC}">
              <c16:uniqueId val="{00000008-A11A-40BB-9B87-F412AC20DF0A}"/>
            </c:ext>
          </c:extLst>
        </c:ser>
        <c:ser>
          <c:idx val="9"/>
          <c:order val="9"/>
          <c:tx>
            <c:strRef>
              <c:f>'Implied ERP'!$B$12</c:f>
              <c:strCache>
                <c:ptCount val="1"/>
                <c:pt idx="0">
                  <c:v>information_technology</c:v>
                </c:pt>
              </c:strCache>
            </c:strRef>
          </c:tx>
          <c:spPr>
            <a:ln w="19050" cap="rnd">
              <a:solidFill>
                <a:srgbClr val="03BDB0"/>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ERP'!$C$12:$X$12</c:f>
              <c:numCache>
                <c:formatCode>0.00%</c:formatCode>
                <c:ptCount val="22"/>
                <c:pt idx="0">
                  <c:v>3.6986859486184402E-2</c:v>
                </c:pt>
                <c:pt idx="1">
                  <c:v>9.8982705734818044E-3</c:v>
                </c:pt>
                <c:pt idx="2">
                  <c:v>1.0876346013391248E-2</c:v>
                </c:pt>
                <c:pt idx="3">
                  <c:v>1.2281740819263365E-2</c:v>
                </c:pt>
                <c:pt idx="4">
                  <c:v>3.1470738269602672E-2</c:v>
                </c:pt>
                <c:pt idx="5">
                  <c:v>1.607636018026478E-2</c:v>
                </c:pt>
                <c:pt idx="6">
                  <c:v>2.2293668916577636E-2</c:v>
                </c:pt>
                <c:pt idx="7">
                  <c:v>1.8849310041716378E-2</c:v>
                </c:pt>
                <c:pt idx="8">
                  <c:v>2.8695949899321619E-2</c:v>
                </c:pt>
                <c:pt idx="9">
                  <c:v>3.1057178953315577E-2</c:v>
                </c:pt>
                <c:pt idx="10">
                  <c:v>5.2280940258306319E-2</c:v>
                </c:pt>
                <c:pt idx="11">
                  <c:v>4.8256317972874829E-2</c:v>
                </c:pt>
                <c:pt idx="12">
                  <c:v>5.6435856832090167E-2</c:v>
                </c:pt>
                <c:pt idx="13">
                  <c:v>4.5873056170371039E-2</c:v>
                </c:pt>
                <c:pt idx="14">
                  <c:v>8.7011243633723756E-2</c:v>
                </c:pt>
                <c:pt idx="15">
                  <c:v>5.6996505587508864E-2</c:v>
                </c:pt>
                <c:pt idx="16">
                  <c:v>4.3594630218776381E-2</c:v>
                </c:pt>
                <c:pt idx="17">
                  <c:v>4.2981337950554727E-2</c:v>
                </c:pt>
                <c:pt idx="18">
                  <c:v>5.8717706388383764E-2</c:v>
                </c:pt>
                <c:pt idx="19">
                  <c:v>3.6343050483537739E-2</c:v>
                </c:pt>
                <c:pt idx="20">
                  <c:v>2.5724537497125867E-2</c:v>
                </c:pt>
                <c:pt idx="21">
                  <c:v>3.1793652193513135E-2</c:v>
                </c:pt>
              </c:numCache>
            </c:numRef>
          </c:val>
          <c:smooth val="1"/>
          <c:extLst>
            <c:ext xmlns:c16="http://schemas.microsoft.com/office/drawing/2014/chart" uri="{C3380CC4-5D6E-409C-BE32-E72D297353CC}">
              <c16:uniqueId val="{00000009-A11A-40BB-9B87-F412AC20DF0A}"/>
            </c:ext>
          </c:extLst>
        </c:ser>
        <c:ser>
          <c:idx val="10"/>
          <c:order val="10"/>
          <c:tx>
            <c:strRef>
              <c:f>'Implied ERP'!$B$13</c:f>
              <c:strCache>
                <c:ptCount val="1"/>
                <c:pt idx="0">
                  <c:v>utilities</c:v>
                </c:pt>
              </c:strCache>
            </c:strRef>
          </c:tx>
          <c:spPr>
            <a:ln w="19050" cap="rnd">
              <a:solidFill>
                <a:srgbClr val="B694B1"/>
              </a:solidFill>
              <a:round/>
            </a:ln>
            <a:effectLst/>
          </c:spPr>
          <c:marker>
            <c:symbol val="none"/>
          </c:marker>
          <c:cat>
            <c:numRef>
              <c:f>'Implied ERP'!$C$2:$X$2</c:f>
              <c:numCache>
                <c:formatCode>m/d/yyyy</c:formatCode>
                <c:ptCount val="22"/>
                <c:pt idx="0">
                  <c:v>38352</c:v>
                </c:pt>
                <c:pt idx="1">
                  <c:v>38717</c:v>
                </c:pt>
                <c:pt idx="2">
                  <c:v>39082</c:v>
                </c:pt>
                <c:pt idx="3">
                  <c:v>39447</c:v>
                </c:pt>
                <c:pt idx="4">
                  <c:v>39813</c:v>
                </c:pt>
                <c:pt idx="5">
                  <c:v>40178</c:v>
                </c:pt>
                <c:pt idx="6">
                  <c:v>40543</c:v>
                </c:pt>
                <c:pt idx="7">
                  <c:v>40908</c:v>
                </c:pt>
                <c:pt idx="8">
                  <c:v>41274</c:v>
                </c:pt>
                <c:pt idx="9">
                  <c:v>41639</c:v>
                </c:pt>
                <c:pt idx="10">
                  <c:v>42004</c:v>
                </c:pt>
                <c:pt idx="11">
                  <c:v>42369</c:v>
                </c:pt>
                <c:pt idx="12">
                  <c:v>42735</c:v>
                </c:pt>
                <c:pt idx="13">
                  <c:v>43100</c:v>
                </c:pt>
                <c:pt idx="14">
                  <c:v>43465</c:v>
                </c:pt>
                <c:pt idx="15">
                  <c:v>43830</c:v>
                </c:pt>
                <c:pt idx="16">
                  <c:v>44196</c:v>
                </c:pt>
                <c:pt idx="17">
                  <c:v>44561</c:v>
                </c:pt>
                <c:pt idx="18">
                  <c:v>44926</c:v>
                </c:pt>
                <c:pt idx="19">
                  <c:v>45291</c:v>
                </c:pt>
                <c:pt idx="20">
                  <c:v>45657</c:v>
                </c:pt>
                <c:pt idx="21">
                  <c:v>45838</c:v>
                </c:pt>
              </c:numCache>
            </c:numRef>
          </c:cat>
          <c:val>
            <c:numRef>
              <c:f>'Implied ERP'!$C$13:$X$13</c:f>
              <c:numCache>
                <c:formatCode>0.00%</c:formatCode>
                <c:ptCount val="22"/>
                <c:pt idx="0">
                  <c:v>3.5757109467137053E-2</c:v>
                </c:pt>
                <c:pt idx="1">
                  <c:v>3.5375676680157814E-2</c:v>
                </c:pt>
                <c:pt idx="2">
                  <c:v>3.2528952922123627E-2</c:v>
                </c:pt>
                <c:pt idx="3">
                  <c:v>2.9640856331500251E-2</c:v>
                </c:pt>
                <c:pt idx="4">
                  <c:v>5.1115527456463403E-2</c:v>
                </c:pt>
                <c:pt idx="5">
                  <c:v>4.7231888311978866E-2</c:v>
                </c:pt>
                <c:pt idx="6">
                  <c:v>4.619399184435305E-2</c:v>
                </c:pt>
                <c:pt idx="7">
                  <c:v>4.3131171229591064E-2</c:v>
                </c:pt>
                <c:pt idx="8">
                  <c:v>4.4566860313815543E-2</c:v>
                </c:pt>
                <c:pt idx="9">
                  <c:v>3.944242392149571E-2</c:v>
                </c:pt>
                <c:pt idx="10">
                  <c:v>3.614130049457312E-2</c:v>
                </c:pt>
                <c:pt idx="11">
                  <c:v>4.4094837023321912E-2</c:v>
                </c:pt>
                <c:pt idx="12">
                  <c:v>4.0138128024475361E-2</c:v>
                </c:pt>
                <c:pt idx="13">
                  <c:v>4.0228623203487114E-2</c:v>
                </c:pt>
                <c:pt idx="14">
                  <c:v>4.2459625019134022E-2</c:v>
                </c:pt>
                <c:pt idx="15">
                  <c:v>3.6402239019478595E-2</c:v>
                </c:pt>
                <c:pt idx="16">
                  <c:v>4.7865171046574478E-2</c:v>
                </c:pt>
                <c:pt idx="17">
                  <c:v>3.6041783470335792E-2</c:v>
                </c:pt>
                <c:pt idx="18">
                  <c:v>3.6914216583902412E-2</c:v>
                </c:pt>
                <c:pt idx="19">
                  <c:v>4.1463065975068519E-2</c:v>
                </c:pt>
                <c:pt idx="20">
                  <c:v>3.4490700765492828E-2</c:v>
                </c:pt>
                <c:pt idx="21">
                  <c:v>3.3299214415086272E-2</c:v>
                </c:pt>
              </c:numCache>
            </c:numRef>
          </c:val>
          <c:smooth val="1"/>
          <c:extLst>
            <c:ext xmlns:c16="http://schemas.microsoft.com/office/drawing/2014/chart" uri="{C3380CC4-5D6E-409C-BE32-E72D297353CC}">
              <c16:uniqueId val="{0000000A-A11A-40BB-9B87-F412AC20DF0A}"/>
            </c:ext>
          </c:extLst>
        </c:ser>
        <c:dLbls>
          <c:showLegendKey val="0"/>
          <c:showVal val="0"/>
          <c:showCatName val="0"/>
          <c:showSerName val="0"/>
          <c:showPercent val="0"/>
          <c:showBubbleSize val="0"/>
        </c:dLbls>
        <c:smooth val="0"/>
        <c:axId val="785212880"/>
        <c:axId val="785211920"/>
      </c:lineChart>
      <c:dateAx>
        <c:axId val="785212880"/>
        <c:scaling>
          <c:orientation val="minMax"/>
          <c:max val="46022"/>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crossAx val="785211920"/>
        <c:crosses val="autoZero"/>
        <c:auto val="1"/>
        <c:lblOffset val="100"/>
        <c:baseTimeUnit val="months"/>
        <c:majorUnit val="1"/>
        <c:majorTimeUnit val="years"/>
      </c:dateAx>
      <c:valAx>
        <c:axId val="785211920"/>
        <c:scaling>
          <c:orientation val="minMax"/>
          <c:max val="0.16000000000000003"/>
          <c:min val="0"/>
        </c:scaling>
        <c:delete val="0"/>
        <c:axPos val="l"/>
        <c:numFmt formatCode="0%"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crossAx val="785212880"/>
        <c:crosses val="autoZero"/>
        <c:crossBetween val="between"/>
        <c:majorUnit val="4.0000000000000008E-2"/>
      </c:valAx>
      <c:spPr>
        <a:noFill/>
        <a:ln>
          <a:noFill/>
        </a:ln>
        <a:effectLst/>
      </c:spPr>
    </c:plotArea>
    <c:legend>
      <c:legendPos val="b"/>
      <c:layout>
        <c:manualLayout>
          <c:xMode val="edge"/>
          <c:yMode val="edge"/>
          <c:x val="4.9901237134837302E-2"/>
          <c:y val="4.2895393876093584E-2"/>
          <c:w val="0.58031313823449948"/>
          <c:h val="0.41398869551898926"/>
        </c:manualLayout>
      </c:layout>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legend>
    <c:plotVisOnly val="1"/>
    <c:dispBlanksAs val="gap"/>
    <c:showDLblsOverMax val="0"/>
  </c:chart>
  <c:spPr>
    <a:noFill/>
    <a:ln w="19050" cap="flat" cmpd="sng" algn="ctr">
      <a:noFill/>
      <a:round/>
    </a:ln>
    <a:effectLst/>
  </c:spPr>
  <c:txPr>
    <a:bodyPr/>
    <a:lstStyle/>
    <a:p>
      <a:pPr>
        <a:defRPr sz="700">
          <a:solidFill>
            <a:sysClr val="windowText" lastClr="000000"/>
          </a:solidFill>
          <a:latin typeface="Gill Sans"/>
          <a:cs typeface="Times New Roman" panose="02020603050405020304" pitchFamily="18"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Information Technology</a:t>
            </a:r>
          </a:p>
        </c:rich>
      </c:tx>
      <c:layout>
        <c:manualLayout>
          <c:xMode val="edge"/>
          <c:yMode val="edge"/>
          <c:x val="0.38317795681394234"/>
          <c:y val="1.4926276534541696E-2"/>
        </c:manualLayout>
      </c:layout>
      <c:overlay val="0"/>
      <c:spPr>
        <a:noFill/>
        <a:ln>
          <a:noFill/>
        </a:ln>
        <a:effectLst/>
      </c:spPr>
    </c:title>
    <c:autoTitleDeleted val="0"/>
    <c:plotArea>
      <c:layout>
        <c:manualLayout>
          <c:layoutTarget val="inner"/>
          <c:xMode val="edge"/>
          <c:yMode val="edge"/>
          <c:x val="9.8383874544268418E-2"/>
          <c:y val="0.14023236804201922"/>
          <c:w val="0.87903401810607185"/>
          <c:h val="0.64954232283464564"/>
        </c:manualLayout>
      </c:layout>
      <c:scatterChart>
        <c:scatterStyle val="lineMarker"/>
        <c:varyColors val="0"/>
        <c:ser>
          <c:idx val="0"/>
          <c:order val="0"/>
          <c:spPr>
            <a:ln w="19050" cap="rnd">
              <a:noFill/>
              <a:round/>
            </a:ln>
            <a:effectLst/>
          </c:spPr>
          <c:marker>
            <c:symbol val="circle"/>
            <c:size val="3"/>
            <c:spPr>
              <a:solidFill>
                <a:srgbClr val="00B0F0"/>
              </a:solidFill>
              <a:ln w="9525">
                <a:noFill/>
              </a:ln>
              <a:effectLst/>
            </c:spPr>
          </c:marker>
          <c:trendline>
            <c:spPr>
              <a:ln w="15875" cap="rnd">
                <a:solidFill>
                  <a:srgbClr val="00B0F0"/>
                </a:solidFill>
                <a:prstDash val="sysDash"/>
              </a:ln>
              <a:effectLst/>
            </c:spPr>
            <c:trendlineType val="linear"/>
            <c:dispRSqr val="1"/>
            <c:dispEq val="1"/>
            <c:trendlineLbl>
              <c:layout>
                <c:manualLayout>
                  <c:x val="-0.27445193114792221"/>
                  <c:y val="-0.10008851415080648"/>
                </c:manualLayout>
              </c:layout>
              <c:numFmt formatCode="General" sourceLinked="0"/>
              <c:spPr>
                <a:noFill/>
                <a:ln>
                  <a:noFill/>
                </a:ln>
                <a:effectLst/>
              </c:spPr>
              <c:txPr>
                <a:bodyPr rot="0" vert="horz"/>
                <a:lstStyle/>
                <a:p>
                  <a:pPr>
                    <a:defRPr>
                      <a:solidFill>
                        <a:srgbClr val="00B0F0"/>
                      </a:solidFill>
                    </a:defRPr>
                  </a:pPr>
                  <a:endParaRPr lang="en-US"/>
                </a:p>
              </c:txPr>
            </c:trendlineLbl>
          </c:trendline>
          <c:xVal>
            <c:numRef>
              <c:f>'cape gap and er'!$L$2:$L$72</c:f>
              <c:numCache>
                <c:formatCode>0.00</c:formatCode>
                <c:ptCount val="71"/>
                <c:pt idx="0">
                  <c:v>-5.4149682312285936</c:v>
                </c:pt>
                <c:pt idx="1">
                  <c:v>-4.2686555855964023</c:v>
                </c:pt>
                <c:pt idx="2">
                  <c:v>-2.9655475663629343</c:v>
                </c:pt>
                <c:pt idx="3">
                  <c:v>-2.7868439162772471</c:v>
                </c:pt>
                <c:pt idx="4">
                  <c:v>-2.8905028174256504</c:v>
                </c:pt>
                <c:pt idx="5">
                  <c:v>-1.7925336409312749</c:v>
                </c:pt>
                <c:pt idx="6">
                  <c:v>-1.9810177723025788</c:v>
                </c:pt>
                <c:pt idx="7">
                  <c:v>-1.2699309530470142</c:v>
                </c:pt>
                <c:pt idx="8">
                  <c:v>-2.2507912357439803</c:v>
                </c:pt>
                <c:pt idx="9">
                  <c:v>-1.617043131059372</c:v>
                </c:pt>
                <c:pt idx="10">
                  <c:v>-5.8999287480798301E-2</c:v>
                </c:pt>
                <c:pt idx="11">
                  <c:v>-2.2295228981267776</c:v>
                </c:pt>
                <c:pt idx="12">
                  <c:v>-2.17550224436037</c:v>
                </c:pt>
                <c:pt idx="13">
                  <c:v>-1.1844166210232423</c:v>
                </c:pt>
                <c:pt idx="14">
                  <c:v>0.36746987525950203</c:v>
                </c:pt>
                <c:pt idx="15">
                  <c:v>-0.99427285256329156</c:v>
                </c:pt>
                <c:pt idx="16">
                  <c:v>-3.130982601479074</c:v>
                </c:pt>
                <c:pt idx="17">
                  <c:v>-1.2479069124725211</c:v>
                </c:pt>
                <c:pt idx="18">
                  <c:v>-3.9837093807816615</c:v>
                </c:pt>
                <c:pt idx="19">
                  <c:v>-2.3408078489231325</c:v>
                </c:pt>
                <c:pt idx="20">
                  <c:v>-1.2934182925388438</c:v>
                </c:pt>
                <c:pt idx="21">
                  <c:v>-2.5908473207471943</c:v>
                </c:pt>
                <c:pt idx="22">
                  <c:v>-1.9455355025098555</c:v>
                </c:pt>
                <c:pt idx="23">
                  <c:v>-1.7015976324090918</c:v>
                </c:pt>
                <c:pt idx="24">
                  <c:v>-1.573413174722555</c:v>
                </c:pt>
                <c:pt idx="25">
                  <c:v>-2.705175671449533</c:v>
                </c:pt>
                <c:pt idx="26">
                  <c:v>-1.9036424518512529</c:v>
                </c:pt>
                <c:pt idx="27">
                  <c:v>-2.1134984864908706</c:v>
                </c:pt>
                <c:pt idx="28">
                  <c:v>-2.4931574124478288</c:v>
                </c:pt>
                <c:pt idx="29">
                  <c:v>-1.672139652273998</c:v>
                </c:pt>
                <c:pt idx="30">
                  <c:v>-2.0487082147839182</c:v>
                </c:pt>
                <c:pt idx="31">
                  <c:v>-4.2299979492465773</c:v>
                </c:pt>
                <c:pt idx="32">
                  <c:v>-2.3091066066819677</c:v>
                </c:pt>
                <c:pt idx="33">
                  <c:v>-3.0189735082369911</c:v>
                </c:pt>
                <c:pt idx="34">
                  <c:v>-4.1700690561236806</c:v>
                </c:pt>
                <c:pt idx="35">
                  <c:v>-3.2340253572683295</c:v>
                </c:pt>
                <c:pt idx="36">
                  <c:v>-2.4662551476109718</c:v>
                </c:pt>
                <c:pt idx="37">
                  <c:v>-1.469991349568037</c:v>
                </c:pt>
                <c:pt idx="38">
                  <c:v>-1.1031543037881049</c:v>
                </c:pt>
                <c:pt idx="39">
                  <c:v>-3.7884427756805099</c:v>
                </c:pt>
                <c:pt idx="40">
                  <c:v>-3.6055001802673079</c:v>
                </c:pt>
                <c:pt idx="41">
                  <c:v>-4.0707857729254302</c:v>
                </c:pt>
                <c:pt idx="42">
                  <c:v>-3.7854585373353666</c:v>
                </c:pt>
                <c:pt idx="43">
                  <c:v>-3.5048218915392262</c:v>
                </c:pt>
                <c:pt idx="44">
                  <c:v>-5.0374040623190339</c:v>
                </c:pt>
                <c:pt idx="45">
                  <c:v>-5.2128512460795218</c:v>
                </c:pt>
                <c:pt idx="46">
                  <c:v>-6.1660838442639507</c:v>
                </c:pt>
                <c:pt idx="47">
                  <c:v>-6.2287152041250433</c:v>
                </c:pt>
                <c:pt idx="48">
                  <c:v>-6.9808607294979783</c:v>
                </c:pt>
                <c:pt idx="49">
                  <c:v>-6.7666231457663004</c:v>
                </c:pt>
                <c:pt idx="50">
                  <c:v>-7.0161619871091236</c:v>
                </c:pt>
                <c:pt idx="51">
                  <c:v>-5.9710889243877014</c:v>
                </c:pt>
                <c:pt idx="52">
                  <c:v>-7.5761718032186014</c:v>
                </c:pt>
                <c:pt idx="53">
                  <c:v>-6.0689030409753375</c:v>
                </c:pt>
                <c:pt idx="54">
                  <c:v>-6.5512690574637853</c:v>
                </c:pt>
                <c:pt idx="55">
                  <c:v>-6.7795665829189815</c:v>
                </c:pt>
                <c:pt idx="56">
                  <c:v>-6.4685084319811699</c:v>
                </c:pt>
                <c:pt idx="57">
                  <c:v>-5.9535662144077488</c:v>
                </c:pt>
                <c:pt idx="58">
                  <c:v>-4.2339848218004237</c:v>
                </c:pt>
                <c:pt idx="59">
                  <c:v>-5.5442743583039586</c:v>
                </c:pt>
                <c:pt idx="60">
                  <c:v>-4.5539619882711557</c:v>
                </c:pt>
                <c:pt idx="61">
                  <c:v>-4.014464502839667</c:v>
                </c:pt>
                <c:pt idx="62">
                  <c:v>-4.0020829414137333</c:v>
                </c:pt>
                <c:pt idx="63">
                  <c:v>-3.467818775822769</c:v>
                </c:pt>
                <c:pt idx="64">
                  <c:v>-2.5557716992423307</c:v>
                </c:pt>
                <c:pt idx="65">
                  <c:v>-2.8126621184059717</c:v>
                </c:pt>
                <c:pt idx="66">
                  <c:v>-1.5480497253915262</c:v>
                </c:pt>
                <c:pt idx="67">
                  <c:v>-2.0980804940876983</c:v>
                </c:pt>
                <c:pt idx="68">
                  <c:v>-1.959673183667789</c:v>
                </c:pt>
                <c:pt idx="69">
                  <c:v>-0.69769282799444632</c:v>
                </c:pt>
                <c:pt idx="70">
                  <c:v>-0.6157250049792875</c:v>
                </c:pt>
              </c:numCache>
            </c:numRef>
          </c:xVal>
          <c:yVal>
            <c:numRef>
              <c:f>'cape gap and er'!$Z$2:$Z$72</c:f>
              <c:numCache>
                <c:formatCode>0.00%</c:formatCode>
                <c:ptCount val="71"/>
                <c:pt idx="0">
                  <c:v>2.8180980582270809E-2</c:v>
                </c:pt>
                <c:pt idx="1">
                  <c:v>2.3528134281339597E-2</c:v>
                </c:pt>
                <c:pt idx="2">
                  <c:v>6.5561323651559533E-3</c:v>
                </c:pt>
                <c:pt idx="3">
                  <c:v>5.5593746691267043E-3</c:v>
                </c:pt>
                <c:pt idx="4">
                  <c:v>2.0376159067431177E-2</c:v>
                </c:pt>
                <c:pt idx="5">
                  <c:v>1.8664524258173998E-3</c:v>
                </c:pt>
                <c:pt idx="6">
                  <c:v>1.7370740486276404E-2</c:v>
                </c:pt>
                <c:pt idx="7">
                  <c:v>-3.0586057448434012E-3</c:v>
                </c:pt>
                <c:pt idx="8">
                  <c:v>1.0889782789031743E-2</c:v>
                </c:pt>
                <c:pt idx="9">
                  <c:v>1.7798867040180077E-2</c:v>
                </c:pt>
                <c:pt idx="10">
                  <c:v>-7.9386783669033179E-6</c:v>
                </c:pt>
                <c:pt idx="11">
                  <c:v>2.5937934063209322E-3</c:v>
                </c:pt>
                <c:pt idx="12">
                  <c:v>2.8572881702180419E-2</c:v>
                </c:pt>
                <c:pt idx="13">
                  <c:v>7.370006386334671E-3</c:v>
                </c:pt>
                <c:pt idx="14">
                  <c:v>-1.3188217698019589E-2</c:v>
                </c:pt>
                <c:pt idx="15">
                  <c:v>4.8424320661417664E-3</c:v>
                </c:pt>
                <c:pt idx="16">
                  <c:v>1.693322875839498E-2</c:v>
                </c:pt>
                <c:pt idx="17">
                  <c:v>6.541244657231271E-3</c:v>
                </c:pt>
                <c:pt idx="18">
                  <c:v>3.4570388965900145E-2</c:v>
                </c:pt>
                <c:pt idx="19">
                  <c:v>-2.8137574889053329E-3</c:v>
                </c:pt>
                <c:pt idx="20">
                  <c:v>3.6909399253099995E-3</c:v>
                </c:pt>
                <c:pt idx="21">
                  <c:v>2.4577929807906074E-2</c:v>
                </c:pt>
                <c:pt idx="22">
                  <c:v>2.22042528455757E-2</c:v>
                </c:pt>
                <c:pt idx="23">
                  <c:v>6.4889472163363049E-3</c:v>
                </c:pt>
                <c:pt idx="24">
                  <c:v>-1.2171279765436749E-2</c:v>
                </c:pt>
                <c:pt idx="25">
                  <c:v>1.9055110142268683E-2</c:v>
                </c:pt>
                <c:pt idx="26">
                  <c:v>-7.3777790265623366E-3</c:v>
                </c:pt>
                <c:pt idx="27">
                  <c:v>2.7463162840413169E-3</c:v>
                </c:pt>
                <c:pt idx="28">
                  <c:v>-9.5837988765714588E-3</c:v>
                </c:pt>
                <c:pt idx="29">
                  <c:v>-8.3727934287518568E-3</c:v>
                </c:pt>
                <c:pt idx="30">
                  <c:v>-6.7608001638927995E-3</c:v>
                </c:pt>
                <c:pt idx="31">
                  <c:v>3.3440479653719768E-2</c:v>
                </c:pt>
                <c:pt idx="32">
                  <c:v>3.0676379750405047E-4</c:v>
                </c:pt>
                <c:pt idx="33">
                  <c:v>3.42502126277755E-3</c:v>
                </c:pt>
                <c:pt idx="34">
                  <c:v>1.5880448063429808E-2</c:v>
                </c:pt>
                <c:pt idx="35">
                  <c:v>5.3056565266584865E-3</c:v>
                </c:pt>
                <c:pt idx="36">
                  <c:v>7.4788248520256673E-3</c:v>
                </c:pt>
                <c:pt idx="37">
                  <c:v>-2.5592316009714899E-3</c:v>
                </c:pt>
                <c:pt idx="38">
                  <c:v>-1.3121296169129382E-2</c:v>
                </c:pt>
                <c:pt idx="39">
                  <c:v>2.2750144413215656E-2</c:v>
                </c:pt>
                <c:pt idx="40">
                  <c:v>8.968401472334131E-3</c:v>
                </c:pt>
                <c:pt idx="41">
                  <c:v>2.0881945869874352E-2</c:v>
                </c:pt>
                <c:pt idx="42">
                  <c:v>1.9940343380504766E-2</c:v>
                </c:pt>
                <c:pt idx="43">
                  <c:v>1.0168380359171003E-2</c:v>
                </c:pt>
                <c:pt idx="44">
                  <c:v>3.7930296739263847E-2</c:v>
                </c:pt>
                <c:pt idx="45">
                  <c:v>4.0575548767844083E-2</c:v>
                </c:pt>
                <c:pt idx="46">
                  <c:v>3.9436379406685207E-2</c:v>
                </c:pt>
                <c:pt idx="47">
                  <c:v>6.5090257120722361E-2</c:v>
                </c:pt>
                <c:pt idx="48">
                  <c:v>8.3097345605015693E-2</c:v>
                </c:pt>
                <c:pt idx="49">
                  <c:v>7.3070519050228322E-2</c:v>
                </c:pt>
                <c:pt idx="50">
                  <c:v>7.1056270484636475E-2</c:v>
                </c:pt>
                <c:pt idx="51">
                  <c:v>7.2459516607845442E-2</c:v>
                </c:pt>
                <c:pt idx="52">
                  <c:v>8.303967556560532E-2</c:v>
                </c:pt>
                <c:pt idx="53">
                  <c:v>6.4681110070246017E-2</c:v>
                </c:pt>
                <c:pt idx="54">
                  <c:v>9.0289531476985596E-2</c:v>
                </c:pt>
                <c:pt idx="55">
                  <c:v>0.11082574579743532</c:v>
                </c:pt>
                <c:pt idx="56">
                  <c:v>8.4084263209651677E-2</c:v>
                </c:pt>
                <c:pt idx="57">
                  <c:v>9.7718480973005395E-2</c:v>
                </c:pt>
                <c:pt idx="58">
                  <c:v>4.4723032278247921E-2</c:v>
                </c:pt>
                <c:pt idx="59">
                  <c:v>7.32839840812054E-2</c:v>
                </c:pt>
                <c:pt idx="60">
                  <c:v>7.6534093594593067E-2</c:v>
                </c:pt>
                <c:pt idx="61">
                  <c:v>7.5479041706091765E-2</c:v>
                </c:pt>
                <c:pt idx="62">
                  <c:v>0.107551435884913</c:v>
                </c:pt>
                <c:pt idx="63">
                  <c:v>6.9191503461695891E-2</c:v>
                </c:pt>
                <c:pt idx="64">
                  <c:v>7.7414056358442229E-2</c:v>
                </c:pt>
                <c:pt idx="65">
                  <c:v>9.4746800376960705E-2</c:v>
                </c:pt>
                <c:pt idx="66">
                  <c:v>7.4061668966282523E-2</c:v>
                </c:pt>
                <c:pt idx="67">
                  <c:v>7.9886442823383863E-2</c:v>
                </c:pt>
                <c:pt idx="68">
                  <c:v>8.0224730676549338E-2</c:v>
                </c:pt>
                <c:pt idx="69">
                  <c:v>7.2078279260350486E-2</c:v>
                </c:pt>
                <c:pt idx="70">
                  <c:v>7.89858875215248E-2</c:v>
                </c:pt>
              </c:numCache>
            </c:numRef>
          </c:yVal>
          <c:smooth val="0"/>
          <c:extLst>
            <c:ext xmlns:c16="http://schemas.microsoft.com/office/drawing/2014/chart" uri="{C3380CC4-5D6E-409C-BE32-E72D297353CC}">
              <c16:uniqueId val="{00000001-244B-470A-A660-0409E824807F}"/>
            </c:ext>
          </c:extLst>
        </c:ser>
        <c:ser>
          <c:idx val="1"/>
          <c:order val="1"/>
          <c:spPr>
            <a:ln w="25400" cap="rnd">
              <a:noFill/>
              <a:round/>
            </a:ln>
            <a:effectLst/>
          </c:spPr>
          <c:marker>
            <c:symbol val="circle"/>
            <c:size val="3"/>
            <c:spPr>
              <a:solidFill>
                <a:srgbClr val="C00000"/>
              </a:solidFill>
              <a:ln w="9525">
                <a:solidFill>
                  <a:srgbClr val="C00000"/>
                </a:solidFill>
              </a:ln>
              <a:effectLst/>
            </c:spPr>
          </c:marker>
          <c:trendline>
            <c:spPr>
              <a:ln w="15875" cap="rnd">
                <a:solidFill>
                  <a:srgbClr val="C00000"/>
                </a:solidFill>
                <a:prstDash val="sysDash"/>
              </a:ln>
              <a:effectLst/>
            </c:spPr>
            <c:trendlineType val="linear"/>
            <c:dispRSqr val="1"/>
            <c:dispEq val="1"/>
            <c:trendlineLbl>
              <c:layout>
                <c:manualLayout>
                  <c:x val="8.9441221075789112E-2"/>
                  <c:y val="-0.24857871694506714"/>
                </c:manualLayout>
              </c:layout>
              <c:numFmt formatCode="General" sourceLinked="0"/>
              <c:spPr>
                <a:noFill/>
                <a:ln>
                  <a:noFill/>
                </a:ln>
                <a:effectLst/>
              </c:spPr>
              <c:txPr>
                <a:bodyPr rot="0" vert="horz"/>
                <a:lstStyle/>
                <a:p>
                  <a:pPr>
                    <a:defRPr>
                      <a:solidFill>
                        <a:srgbClr val="C00000"/>
                      </a:solidFill>
                    </a:defRPr>
                  </a:pPr>
                  <a:endParaRPr lang="en-US"/>
                </a:p>
              </c:txPr>
            </c:trendlineLbl>
          </c:trendline>
          <c:xVal>
            <c:numRef>
              <c:f>'cape gap and er'!$L$73:$L$138</c:f>
              <c:numCache>
                <c:formatCode>0.00</c:formatCode>
                <c:ptCount val="66"/>
                <c:pt idx="0">
                  <c:v>-2.5320508679567046</c:v>
                </c:pt>
                <c:pt idx="1">
                  <c:v>-0.60993026134834949</c:v>
                </c:pt>
                <c:pt idx="2">
                  <c:v>-1.6824074058526444</c:v>
                </c:pt>
                <c:pt idx="3">
                  <c:v>-1.3606760703312757</c:v>
                </c:pt>
                <c:pt idx="4">
                  <c:v>-0.62592819495340368</c:v>
                </c:pt>
                <c:pt idx="5">
                  <c:v>-2.1947857444391428</c:v>
                </c:pt>
                <c:pt idx="6">
                  <c:v>-1.0900878990127394</c:v>
                </c:pt>
                <c:pt idx="7">
                  <c:v>-2.0861816816102756</c:v>
                </c:pt>
                <c:pt idx="8">
                  <c:v>-3.6665789679783387</c:v>
                </c:pt>
                <c:pt idx="9">
                  <c:v>-2.12153158296426</c:v>
                </c:pt>
                <c:pt idx="10">
                  <c:v>-1.9161856731100304</c:v>
                </c:pt>
                <c:pt idx="11">
                  <c:v>-1.817926939271838</c:v>
                </c:pt>
                <c:pt idx="12">
                  <c:v>-3.0339189488090641</c:v>
                </c:pt>
                <c:pt idx="13">
                  <c:v>-4.2725948328269263</c:v>
                </c:pt>
                <c:pt idx="14">
                  <c:v>-2.704838553982964</c:v>
                </c:pt>
                <c:pt idx="15">
                  <c:v>-4.0852945706153641</c:v>
                </c:pt>
                <c:pt idx="16">
                  <c:v>-3.2592811437514637</c:v>
                </c:pt>
                <c:pt idx="17">
                  <c:v>-4.3547474620068947</c:v>
                </c:pt>
                <c:pt idx="18">
                  <c:v>-3.1103634919359315</c:v>
                </c:pt>
                <c:pt idx="19">
                  <c:v>-2.7791127811745415</c:v>
                </c:pt>
                <c:pt idx="20">
                  <c:v>-1.9998046240395064</c:v>
                </c:pt>
                <c:pt idx="21">
                  <c:v>-2.7415286544505806</c:v>
                </c:pt>
                <c:pt idx="22">
                  <c:v>-3.0413018918395212</c:v>
                </c:pt>
                <c:pt idx="23">
                  <c:v>-3.1309375818288236</c:v>
                </c:pt>
                <c:pt idx="24">
                  <c:v>-3.1041980734077095</c:v>
                </c:pt>
                <c:pt idx="25">
                  <c:v>-2.1043504207069468</c:v>
                </c:pt>
                <c:pt idx="26">
                  <c:v>-1.8448621304859785</c:v>
                </c:pt>
                <c:pt idx="27">
                  <c:v>-1.8525142355879485</c:v>
                </c:pt>
                <c:pt idx="28">
                  <c:v>-1.1360338792449207</c:v>
                </c:pt>
                <c:pt idx="29">
                  <c:v>-2.1006000454920626</c:v>
                </c:pt>
                <c:pt idx="30">
                  <c:v>-1.3289908768358218</c:v>
                </c:pt>
                <c:pt idx="31">
                  <c:v>-0.96738226179262377</c:v>
                </c:pt>
                <c:pt idx="32">
                  <c:v>-1.3488512943876731</c:v>
                </c:pt>
                <c:pt idx="33">
                  <c:v>-0.10783407767628894</c:v>
                </c:pt>
                <c:pt idx="34">
                  <c:v>-5.0816158321884686E-3</c:v>
                </c:pt>
                <c:pt idx="35">
                  <c:v>-1.3280621090070799</c:v>
                </c:pt>
                <c:pt idx="36">
                  <c:v>1.2462796986785021</c:v>
                </c:pt>
                <c:pt idx="37">
                  <c:v>2.0274304342904417</c:v>
                </c:pt>
                <c:pt idx="38">
                  <c:v>1.1559549723754579</c:v>
                </c:pt>
                <c:pt idx="39">
                  <c:v>0.53376320765670204</c:v>
                </c:pt>
                <c:pt idx="40">
                  <c:v>1.9653624434337269</c:v>
                </c:pt>
                <c:pt idx="41">
                  <c:v>0.78434970428135742</c:v>
                </c:pt>
                <c:pt idx="42">
                  <c:v>0.6702912219608379</c:v>
                </c:pt>
                <c:pt idx="43">
                  <c:v>2.6899852392435291</c:v>
                </c:pt>
                <c:pt idx="44">
                  <c:v>4.155148148911131</c:v>
                </c:pt>
                <c:pt idx="45">
                  <c:v>1.1499583866350971</c:v>
                </c:pt>
                <c:pt idx="46">
                  <c:v>2.498135671388396</c:v>
                </c:pt>
                <c:pt idx="47">
                  <c:v>-1.3398671433473481</c:v>
                </c:pt>
                <c:pt idx="48">
                  <c:v>-0.36571746637560754</c:v>
                </c:pt>
                <c:pt idx="49">
                  <c:v>0.78839042911419188</c:v>
                </c:pt>
                <c:pt idx="50">
                  <c:v>0.97321274591076357</c:v>
                </c:pt>
                <c:pt idx="51">
                  <c:v>3.9329731058523283</c:v>
                </c:pt>
                <c:pt idx="52">
                  <c:v>-9.8517196971655174E-2</c:v>
                </c:pt>
                <c:pt idx="53">
                  <c:v>1.6968057231134583</c:v>
                </c:pt>
                <c:pt idx="54">
                  <c:v>2.861472534586186</c:v>
                </c:pt>
                <c:pt idx="55">
                  <c:v>1.7493843553530786</c:v>
                </c:pt>
                <c:pt idx="56">
                  <c:v>1.3842012052922481</c:v>
                </c:pt>
                <c:pt idx="57">
                  <c:v>1.4279084151865664</c:v>
                </c:pt>
                <c:pt idx="58">
                  <c:v>2.0946764869467103</c:v>
                </c:pt>
                <c:pt idx="59">
                  <c:v>3.1739462617975605</c:v>
                </c:pt>
                <c:pt idx="60">
                  <c:v>6.2388776711523519</c:v>
                </c:pt>
                <c:pt idx="61">
                  <c:v>6.3058473486867443</c:v>
                </c:pt>
                <c:pt idx="62">
                  <c:v>1.1544340733869545</c:v>
                </c:pt>
                <c:pt idx="63">
                  <c:v>3.6618370518109495</c:v>
                </c:pt>
                <c:pt idx="64">
                  <c:v>5.3257870459716115</c:v>
                </c:pt>
                <c:pt idx="65">
                  <c:v>6.0761922795218011</c:v>
                </c:pt>
              </c:numCache>
            </c:numRef>
          </c:xVal>
          <c:yVal>
            <c:numRef>
              <c:f>'cape gap and er'!$Z$73:$Z$138</c:f>
              <c:numCache>
                <c:formatCode>0.00%</c:formatCode>
                <c:ptCount val="66"/>
                <c:pt idx="0">
                  <c:v>0.13018028073473231</c:v>
                </c:pt>
                <c:pt idx="1">
                  <c:v>0.11773852502171422</c:v>
                </c:pt>
                <c:pt idx="2">
                  <c:v>8.2177804024008649E-2</c:v>
                </c:pt>
                <c:pt idx="3">
                  <c:v>9.79185366067028E-2</c:v>
                </c:pt>
                <c:pt idx="4">
                  <c:v>0.10123128533350356</c:v>
                </c:pt>
                <c:pt idx="5">
                  <c:v>0.12307455388505684</c:v>
                </c:pt>
                <c:pt idx="6">
                  <c:v>0.10524667370396812</c:v>
                </c:pt>
                <c:pt idx="7">
                  <c:v>0.15174589908678837</c:v>
                </c:pt>
                <c:pt idx="8">
                  <c:v>0.16575229667246205</c:v>
                </c:pt>
                <c:pt idx="9">
                  <c:v>0.1086112421945864</c:v>
                </c:pt>
                <c:pt idx="10">
                  <c:v>0.12348588027808938</c:v>
                </c:pt>
                <c:pt idx="11">
                  <c:v>0.13447217621162921</c:v>
                </c:pt>
                <c:pt idx="12">
                  <c:v>0.14206733255335435</c:v>
                </c:pt>
                <c:pt idx="13">
                  <c:v>0.15140991536533965</c:v>
                </c:pt>
                <c:pt idx="14">
                  <c:v>0.11891386249860147</c:v>
                </c:pt>
                <c:pt idx="15">
                  <c:v>0.14991074329351628</c:v>
                </c:pt>
                <c:pt idx="16">
                  <c:v>0.12848450726378768</c:v>
                </c:pt>
                <c:pt idx="17">
                  <c:v>0.15570255891450979</c:v>
                </c:pt>
                <c:pt idx="18">
                  <c:v>0.14027308857949561</c:v>
                </c:pt>
                <c:pt idx="19">
                  <c:v>0.155011481083978</c:v>
                </c:pt>
                <c:pt idx="20">
                  <c:v>0.11289515942019057</c:v>
                </c:pt>
                <c:pt idx="21">
                  <c:v>0.14468346823962741</c:v>
                </c:pt>
                <c:pt idx="22">
                  <c:v>0.14480918122688458</c:v>
                </c:pt>
                <c:pt idx="23">
                  <c:v>0.16441262544209767</c:v>
                </c:pt>
                <c:pt idx="24">
                  <c:v>0.15008741928912284</c:v>
                </c:pt>
                <c:pt idx="25">
                  <c:v>0.11608115577663214</c:v>
                </c:pt>
                <c:pt idx="26">
                  <c:v>0.14165191915314002</c:v>
                </c:pt>
                <c:pt idx="27">
                  <c:v>0.11026996178224047</c:v>
                </c:pt>
                <c:pt idx="28">
                  <c:v>0.11621127910311868</c:v>
                </c:pt>
                <c:pt idx="29">
                  <c:v>8.401513254985371E-2</c:v>
                </c:pt>
                <c:pt idx="30">
                  <c:v>0.11425251904785205</c:v>
                </c:pt>
                <c:pt idx="31">
                  <c:v>0.11661046913263728</c:v>
                </c:pt>
                <c:pt idx="32">
                  <c:v>7.3210209762996969E-2</c:v>
                </c:pt>
                <c:pt idx="33">
                  <c:v>6.6301758970959801E-2</c:v>
                </c:pt>
                <c:pt idx="34">
                  <c:v>8.9804251020094927E-2</c:v>
                </c:pt>
                <c:pt idx="35">
                  <c:v>6.940523260356346E-2</c:v>
                </c:pt>
                <c:pt idx="36">
                  <c:v>7.1678135135397003E-2</c:v>
                </c:pt>
                <c:pt idx="37">
                  <c:v>5.6353535137414701E-2</c:v>
                </c:pt>
                <c:pt idx="38">
                  <c:v>8.2935192641431899E-2</c:v>
                </c:pt>
                <c:pt idx="39">
                  <c:v>8.9093367148635361E-2</c:v>
                </c:pt>
                <c:pt idx="40">
                  <c:v>7.9796744720119328E-2</c:v>
                </c:pt>
                <c:pt idx="41">
                  <c:v>9.8868038190782048E-2</c:v>
                </c:pt>
                <c:pt idx="42">
                  <c:v>0.11038257132659046</c:v>
                </c:pt>
                <c:pt idx="43">
                  <c:v>9.9732941949192355E-2</c:v>
                </c:pt>
                <c:pt idx="44">
                  <c:v>7.1890965362208181E-2</c:v>
                </c:pt>
                <c:pt idx="45">
                  <c:v>7.6041196794424115E-2</c:v>
                </c:pt>
                <c:pt idx="46">
                  <c:v>7.7272890810326622E-2</c:v>
                </c:pt>
                <c:pt idx="47">
                  <c:v>0.12177763336792746</c:v>
                </c:pt>
                <c:pt idx="48">
                  <c:v>0.10841655697806929</c:v>
                </c:pt>
                <c:pt idx="49">
                  <c:v>0.10292719962982577</c:v>
                </c:pt>
                <c:pt idx="50">
                  <c:v>0.11374543431675876</c:v>
                </c:pt>
                <c:pt idx="51">
                  <c:v>5.9083264666831559E-2</c:v>
                </c:pt>
                <c:pt idx="52">
                  <c:v>0.10698569489400689</c:v>
                </c:pt>
                <c:pt idx="53">
                  <c:v>0.10643495329945329</c:v>
                </c:pt>
                <c:pt idx="54">
                  <c:v>8.5097405059365805E-2</c:v>
                </c:pt>
                <c:pt idx="55">
                  <c:v>9.3067647346607663E-2</c:v>
                </c:pt>
                <c:pt idx="56">
                  <c:v>0.10387460509458246</c:v>
                </c:pt>
                <c:pt idx="57">
                  <c:v>8.8364497867516434E-2</c:v>
                </c:pt>
                <c:pt idx="58">
                  <c:v>9.9808295349895992E-2</c:v>
                </c:pt>
                <c:pt idx="59">
                  <c:v>8.5957660582768325E-2</c:v>
                </c:pt>
                <c:pt idx="60">
                  <c:v>5.2627967684227839E-2</c:v>
                </c:pt>
                <c:pt idx="61">
                  <c:v>4.9444472916442717E-2</c:v>
                </c:pt>
                <c:pt idx="62">
                  <c:v>7.7764789166129722E-2</c:v>
                </c:pt>
                <c:pt idx="63">
                  <c:v>4.7320880516198649E-2</c:v>
                </c:pt>
                <c:pt idx="64">
                  <c:v>4.7119641713116556E-2</c:v>
                </c:pt>
                <c:pt idx="65">
                  <c:v>6.5575567992715689E-2</c:v>
                </c:pt>
              </c:numCache>
            </c:numRef>
          </c:yVal>
          <c:smooth val="0"/>
          <c:extLst>
            <c:ext xmlns:c16="http://schemas.microsoft.com/office/drawing/2014/chart" uri="{C3380CC4-5D6E-409C-BE32-E72D297353CC}">
              <c16:uniqueId val="{00000003-244B-470A-A660-0409E824807F}"/>
            </c:ext>
          </c:extLst>
        </c:ser>
        <c:ser>
          <c:idx val="2"/>
          <c:order val="2"/>
          <c:spPr>
            <a:ln w="25400" cap="rnd">
              <a:noFill/>
              <a:round/>
            </a:ln>
            <a:effectLst/>
          </c:spPr>
          <c:marker>
            <c:symbol val="circle"/>
            <c:size val="3"/>
            <c:spPr>
              <a:noFill/>
              <a:ln w="9525">
                <a:noFill/>
              </a:ln>
              <a:effectLst/>
            </c:spPr>
          </c:marker>
          <c:trendline>
            <c:spPr>
              <a:ln w="19050" cap="rnd">
                <a:solidFill>
                  <a:schemeClr val="tx1"/>
                </a:solidFill>
                <a:prstDash val="solid"/>
              </a:ln>
              <a:effectLst/>
            </c:spPr>
            <c:trendlineType val="linear"/>
            <c:dispRSqr val="1"/>
            <c:dispEq val="1"/>
            <c:trendlineLbl>
              <c:layout>
                <c:manualLayout>
                  <c:x val="-0.60596582465337911"/>
                  <c:y val="-0.23615661307506566"/>
                </c:manualLayout>
              </c:layout>
              <c:numFmt formatCode="General" sourceLinked="0"/>
              <c:spPr>
                <a:noFill/>
                <a:ln>
                  <a:noFill/>
                </a:ln>
                <a:effectLst/>
              </c:spPr>
              <c:txPr>
                <a:bodyPr rot="0" vert="horz"/>
                <a:lstStyle/>
                <a:p>
                  <a:pPr>
                    <a:defRPr b="1"/>
                  </a:pPr>
                  <a:endParaRPr lang="en-US"/>
                </a:p>
              </c:txPr>
            </c:trendlineLbl>
          </c:trendline>
          <c:xVal>
            <c:numRef>
              <c:f>'cape gap and er'!$L$2:$L$138</c:f>
              <c:numCache>
                <c:formatCode>0.00</c:formatCode>
                <c:ptCount val="137"/>
                <c:pt idx="0">
                  <c:v>-5.4149682312285936</c:v>
                </c:pt>
                <c:pt idx="1">
                  <c:v>-4.2686555855964023</c:v>
                </c:pt>
                <c:pt idx="2">
                  <c:v>-2.9655475663629343</c:v>
                </c:pt>
                <c:pt idx="3">
                  <c:v>-2.7868439162772471</c:v>
                </c:pt>
                <c:pt idx="4">
                  <c:v>-2.8905028174256504</c:v>
                </c:pt>
                <c:pt idx="5">
                  <c:v>-1.7925336409312749</c:v>
                </c:pt>
                <c:pt idx="6">
                  <c:v>-1.9810177723025788</c:v>
                </c:pt>
                <c:pt idx="7">
                  <c:v>-1.2699309530470142</c:v>
                </c:pt>
                <c:pt idx="8">
                  <c:v>-2.2507912357439803</c:v>
                </c:pt>
                <c:pt idx="9">
                  <c:v>-1.617043131059372</c:v>
                </c:pt>
                <c:pt idx="10">
                  <c:v>-5.8999287480798301E-2</c:v>
                </c:pt>
                <c:pt idx="11">
                  <c:v>-2.2295228981267776</c:v>
                </c:pt>
                <c:pt idx="12">
                  <c:v>-2.17550224436037</c:v>
                </c:pt>
                <c:pt idx="13">
                  <c:v>-1.1844166210232423</c:v>
                </c:pt>
                <c:pt idx="14">
                  <c:v>0.36746987525950203</c:v>
                </c:pt>
                <c:pt idx="15">
                  <c:v>-0.99427285256329156</c:v>
                </c:pt>
                <c:pt idx="16">
                  <c:v>-3.130982601479074</c:v>
                </c:pt>
                <c:pt idx="17">
                  <c:v>-1.2479069124725211</c:v>
                </c:pt>
                <c:pt idx="18">
                  <c:v>-3.9837093807816615</c:v>
                </c:pt>
                <c:pt idx="19">
                  <c:v>-2.3408078489231325</c:v>
                </c:pt>
                <c:pt idx="20">
                  <c:v>-1.2934182925388438</c:v>
                </c:pt>
                <c:pt idx="21">
                  <c:v>-2.5908473207471943</c:v>
                </c:pt>
                <c:pt idx="22">
                  <c:v>-1.9455355025098555</c:v>
                </c:pt>
                <c:pt idx="23">
                  <c:v>-1.7015976324090918</c:v>
                </c:pt>
                <c:pt idx="24">
                  <c:v>-1.573413174722555</c:v>
                </c:pt>
                <c:pt idx="25">
                  <c:v>-2.705175671449533</c:v>
                </c:pt>
                <c:pt idx="26">
                  <c:v>-1.9036424518512529</c:v>
                </c:pt>
                <c:pt idx="27">
                  <c:v>-2.1134984864908706</c:v>
                </c:pt>
                <c:pt idx="28">
                  <c:v>-2.4931574124478288</c:v>
                </c:pt>
                <c:pt idx="29">
                  <c:v>-1.672139652273998</c:v>
                </c:pt>
                <c:pt idx="30">
                  <c:v>-2.0487082147839182</c:v>
                </c:pt>
                <c:pt idx="31">
                  <c:v>-4.2299979492465773</c:v>
                </c:pt>
                <c:pt idx="32">
                  <c:v>-2.3091066066819677</c:v>
                </c:pt>
                <c:pt idx="33">
                  <c:v>-3.0189735082369911</c:v>
                </c:pt>
                <c:pt idx="34">
                  <c:v>-4.1700690561236806</c:v>
                </c:pt>
                <c:pt idx="35">
                  <c:v>-3.2340253572683295</c:v>
                </c:pt>
                <c:pt idx="36">
                  <c:v>-2.4662551476109718</c:v>
                </c:pt>
                <c:pt idx="37">
                  <c:v>-1.469991349568037</c:v>
                </c:pt>
                <c:pt idx="38">
                  <c:v>-1.1031543037881049</c:v>
                </c:pt>
                <c:pt idx="39">
                  <c:v>-3.7884427756805099</c:v>
                </c:pt>
                <c:pt idx="40">
                  <c:v>-3.6055001802673079</c:v>
                </c:pt>
                <c:pt idx="41">
                  <c:v>-4.0707857729254302</c:v>
                </c:pt>
                <c:pt idx="42">
                  <c:v>-3.7854585373353666</c:v>
                </c:pt>
                <c:pt idx="43">
                  <c:v>-3.5048218915392262</c:v>
                </c:pt>
                <c:pt idx="44">
                  <c:v>-5.0374040623190339</c:v>
                </c:pt>
                <c:pt idx="45">
                  <c:v>-5.2128512460795218</c:v>
                </c:pt>
                <c:pt idx="46">
                  <c:v>-6.1660838442639507</c:v>
                </c:pt>
                <c:pt idx="47">
                  <c:v>-6.2287152041250433</c:v>
                </c:pt>
                <c:pt idx="48">
                  <c:v>-6.9808607294979783</c:v>
                </c:pt>
                <c:pt idx="49">
                  <c:v>-6.7666231457663004</c:v>
                </c:pt>
                <c:pt idx="50">
                  <c:v>-7.0161619871091236</c:v>
                </c:pt>
                <c:pt idx="51">
                  <c:v>-5.9710889243877014</c:v>
                </c:pt>
                <c:pt idx="52">
                  <c:v>-7.5761718032186014</c:v>
                </c:pt>
                <c:pt idx="53">
                  <c:v>-6.0689030409753375</c:v>
                </c:pt>
                <c:pt idx="54">
                  <c:v>-6.5512690574637853</c:v>
                </c:pt>
                <c:pt idx="55">
                  <c:v>-6.7795665829189815</c:v>
                </c:pt>
                <c:pt idx="56">
                  <c:v>-6.4685084319811699</c:v>
                </c:pt>
                <c:pt idx="57">
                  <c:v>-5.9535662144077488</c:v>
                </c:pt>
                <c:pt idx="58">
                  <c:v>-4.2339848218004237</c:v>
                </c:pt>
                <c:pt idx="59">
                  <c:v>-5.5442743583039586</c:v>
                </c:pt>
                <c:pt idx="60">
                  <c:v>-4.5539619882711557</c:v>
                </c:pt>
                <c:pt idx="61">
                  <c:v>-4.014464502839667</c:v>
                </c:pt>
                <c:pt idx="62">
                  <c:v>-4.0020829414137333</c:v>
                </c:pt>
                <c:pt idx="63">
                  <c:v>-3.467818775822769</c:v>
                </c:pt>
                <c:pt idx="64">
                  <c:v>-2.5557716992423307</c:v>
                </c:pt>
                <c:pt idx="65">
                  <c:v>-2.8126621184059717</c:v>
                </c:pt>
                <c:pt idx="66">
                  <c:v>-1.5480497253915262</c:v>
                </c:pt>
                <c:pt idx="67">
                  <c:v>-2.0980804940876983</c:v>
                </c:pt>
                <c:pt idx="68">
                  <c:v>-1.959673183667789</c:v>
                </c:pt>
                <c:pt idx="69">
                  <c:v>-0.69769282799444632</c:v>
                </c:pt>
                <c:pt idx="70">
                  <c:v>-0.6157250049792875</c:v>
                </c:pt>
                <c:pt idx="71">
                  <c:v>-2.5320508679567046</c:v>
                </c:pt>
                <c:pt idx="72">
                  <c:v>-0.60993026134834949</c:v>
                </c:pt>
                <c:pt idx="73">
                  <c:v>-1.6824074058526444</c:v>
                </c:pt>
                <c:pt idx="74">
                  <c:v>-1.3606760703312757</c:v>
                </c:pt>
                <c:pt idx="75">
                  <c:v>-0.62592819495340368</c:v>
                </c:pt>
                <c:pt idx="76">
                  <c:v>-2.1947857444391428</c:v>
                </c:pt>
                <c:pt idx="77">
                  <c:v>-1.0900878990127394</c:v>
                </c:pt>
                <c:pt idx="78">
                  <c:v>-2.0861816816102756</c:v>
                </c:pt>
                <c:pt idx="79">
                  <c:v>-3.6665789679783387</c:v>
                </c:pt>
                <c:pt idx="80">
                  <c:v>-2.12153158296426</c:v>
                </c:pt>
                <c:pt idx="81">
                  <c:v>-1.9161856731100304</c:v>
                </c:pt>
                <c:pt idx="82">
                  <c:v>-1.817926939271838</c:v>
                </c:pt>
                <c:pt idx="83">
                  <c:v>-3.0339189488090641</c:v>
                </c:pt>
                <c:pt idx="84">
                  <c:v>-4.2725948328269263</c:v>
                </c:pt>
                <c:pt idx="85">
                  <c:v>-2.704838553982964</c:v>
                </c:pt>
                <c:pt idx="86">
                  <c:v>-4.0852945706153641</c:v>
                </c:pt>
                <c:pt idx="87">
                  <c:v>-3.2592811437514637</c:v>
                </c:pt>
                <c:pt idx="88">
                  <c:v>-4.3547474620068947</c:v>
                </c:pt>
                <c:pt idx="89">
                  <c:v>-3.1103634919359315</c:v>
                </c:pt>
                <c:pt idx="90">
                  <c:v>-2.7791127811745415</c:v>
                </c:pt>
                <c:pt idx="91">
                  <c:v>-1.9998046240395064</c:v>
                </c:pt>
                <c:pt idx="92">
                  <c:v>-2.7415286544505806</c:v>
                </c:pt>
                <c:pt idx="93">
                  <c:v>-3.0413018918395212</c:v>
                </c:pt>
                <c:pt idx="94">
                  <c:v>-3.1309375818288236</c:v>
                </c:pt>
                <c:pt idx="95">
                  <c:v>-3.1041980734077095</c:v>
                </c:pt>
                <c:pt idx="96">
                  <c:v>-2.1043504207069468</c:v>
                </c:pt>
                <c:pt idx="97">
                  <c:v>-1.8448621304859785</c:v>
                </c:pt>
                <c:pt idx="98">
                  <c:v>-1.8525142355879485</c:v>
                </c:pt>
                <c:pt idx="99">
                  <c:v>-1.1360338792449207</c:v>
                </c:pt>
                <c:pt idx="100">
                  <c:v>-2.1006000454920626</c:v>
                </c:pt>
                <c:pt idx="101">
                  <c:v>-1.3289908768358218</c:v>
                </c:pt>
                <c:pt idx="102">
                  <c:v>-0.96738226179262377</c:v>
                </c:pt>
                <c:pt idx="103">
                  <c:v>-1.3488512943876731</c:v>
                </c:pt>
                <c:pt idx="104">
                  <c:v>-0.10783407767628894</c:v>
                </c:pt>
                <c:pt idx="105">
                  <c:v>-5.0816158321884686E-3</c:v>
                </c:pt>
                <c:pt idx="106">
                  <c:v>-1.3280621090070799</c:v>
                </c:pt>
                <c:pt idx="107">
                  <c:v>1.2462796986785021</c:v>
                </c:pt>
                <c:pt idx="108">
                  <c:v>2.0274304342904417</c:v>
                </c:pt>
                <c:pt idx="109">
                  <c:v>1.1559549723754579</c:v>
                </c:pt>
                <c:pt idx="110">
                  <c:v>0.53376320765670204</c:v>
                </c:pt>
                <c:pt idx="111">
                  <c:v>1.9653624434337269</c:v>
                </c:pt>
                <c:pt idx="112">
                  <c:v>0.78434970428135742</c:v>
                </c:pt>
                <c:pt idx="113">
                  <c:v>0.6702912219608379</c:v>
                </c:pt>
                <c:pt idx="114">
                  <c:v>2.6899852392435291</c:v>
                </c:pt>
                <c:pt idx="115">
                  <c:v>4.155148148911131</c:v>
                </c:pt>
                <c:pt idx="116">
                  <c:v>1.1499583866350971</c:v>
                </c:pt>
                <c:pt idx="117">
                  <c:v>2.498135671388396</c:v>
                </c:pt>
                <c:pt idx="118">
                  <c:v>-1.3398671433473481</c:v>
                </c:pt>
                <c:pt idx="119">
                  <c:v>-0.36571746637560754</c:v>
                </c:pt>
                <c:pt idx="120">
                  <c:v>0.78839042911419188</c:v>
                </c:pt>
                <c:pt idx="121">
                  <c:v>0.97321274591076357</c:v>
                </c:pt>
                <c:pt idx="122">
                  <c:v>3.9329731058523283</c:v>
                </c:pt>
                <c:pt idx="123">
                  <c:v>-9.8517196971655174E-2</c:v>
                </c:pt>
                <c:pt idx="124">
                  <c:v>1.6968057231134583</c:v>
                </c:pt>
                <c:pt idx="125">
                  <c:v>2.861472534586186</c:v>
                </c:pt>
                <c:pt idx="126">
                  <c:v>1.7493843553530786</c:v>
                </c:pt>
                <c:pt idx="127">
                  <c:v>1.3842012052922481</c:v>
                </c:pt>
                <c:pt idx="128">
                  <c:v>1.4279084151865664</c:v>
                </c:pt>
                <c:pt idx="129">
                  <c:v>2.0946764869467103</c:v>
                </c:pt>
                <c:pt idx="130">
                  <c:v>3.1739462617975605</c:v>
                </c:pt>
                <c:pt idx="131">
                  <c:v>6.2388776711523519</c:v>
                </c:pt>
                <c:pt idx="132">
                  <c:v>6.3058473486867443</c:v>
                </c:pt>
                <c:pt idx="133">
                  <c:v>1.1544340733869545</c:v>
                </c:pt>
                <c:pt idx="134">
                  <c:v>3.6618370518109495</c:v>
                </c:pt>
                <c:pt idx="135">
                  <c:v>5.3257870459716115</c:v>
                </c:pt>
                <c:pt idx="136">
                  <c:v>6.0761922795218011</c:v>
                </c:pt>
              </c:numCache>
            </c:numRef>
          </c:xVal>
          <c:yVal>
            <c:numRef>
              <c:f>'cape gap and er'!$Z$2:$Z$138</c:f>
              <c:numCache>
                <c:formatCode>0.00%</c:formatCode>
                <c:ptCount val="137"/>
                <c:pt idx="0">
                  <c:v>2.8180980582270809E-2</c:v>
                </c:pt>
                <c:pt idx="1">
                  <c:v>2.3528134281339597E-2</c:v>
                </c:pt>
                <c:pt idx="2">
                  <c:v>6.5561323651559533E-3</c:v>
                </c:pt>
                <c:pt idx="3">
                  <c:v>5.5593746691267043E-3</c:v>
                </c:pt>
                <c:pt idx="4">
                  <c:v>2.0376159067431177E-2</c:v>
                </c:pt>
                <c:pt idx="5">
                  <c:v>1.8664524258173998E-3</c:v>
                </c:pt>
                <c:pt idx="6">
                  <c:v>1.7370740486276404E-2</c:v>
                </c:pt>
                <c:pt idx="7">
                  <c:v>-3.0586057448434012E-3</c:v>
                </c:pt>
                <c:pt idx="8">
                  <c:v>1.0889782789031743E-2</c:v>
                </c:pt>
                <c:pt idx="9">
                  <c:v>1.7798867040180077E-2</c:v>
                </c:pt>
                <c:pt idx="10">
                  <c:v>-7.9386783669033179E-6</c:v>
                </c:pt>
                <c:pt idx="11">
                  <c:v>2.5937934063209322E-3</c:v>
                </c:pt>
                <c:pt idx="12">
                  <c:v>2.8572881702180419E-2</c:v>
                </c:pt>
                <c:pt idx="13">
                  <c:v>7.370006386334671E-3</c:v>
                </c:pt>
                <c:pt idx="14">
                  <c:v>-1.3188217698019589E-2</c:v>
                </c:pt>
                <c:pt idx="15">
                  <c:v>4.8424320661417664E-3</c:v>
                </c:pt>
                <c:pt idx="16">
                  <c:v>1.693322875839498E-2</c:v>
                </c:pt>
                <c:pt idx="17">
                  <c:v>6.541244657231271E-3</c:v>
                </c:pt>
                <c:pt idx="18">
                  <c:v>3.4570388965900145E-2</c:v>
                </c:pt>
                <c:pt idx="19">
                  <c:v>-2.8137574889053329E-3</c:v>
                </c:pt>
                <c:pt idx="20">
                  <c:v>3.6909399253099995E-3</c:v>
                </c:pt>
                <c:pt idx="21">
                  <c:v>2.4577929807906074E-2</c:v>
                </c:pt>
                <c:pt idx="22">
                  <c:v>2.22042528455757E-2</c:v>
                </c:pt>
                <c:pt idx="23">
                  <c:v>6.4889472163363049E-3</c:v>
                </c:pt>
                <c:pt idx="24">
                  <c:v>-1.2171279765436749E-2</c:v>
                </c:pt>
                <c:pt idx="25">
                  <c:v>1.9055110142268683E-2</c:v>
                </c:pt>
                <c:pt idx="26">
                  <c:v>-7.3777790265623366E-3</c:v>
                </c:pt>
                <c:pt idx="27">
                  <c:v>2.7463162840413169E-3</c:v>
                </c:pt>
                <c:pt idx="28">
                  <c:v>-9.5837988765714588E-3</c:v>
                </c:pt>
                <c:pt idx="29">
                  <c:v>-8.3727934287518568E-3</c:v>
                </c:pt>
                <c:pt idx="30">
                  <c:v>-6.7608001638927995E-3</c:v>
                </c:pt>
                <c:pt idx="31">
                  <c:v>3.3440479653719768E-2</c:v>
                </c:pt>
                <c:pt idx="32">
                  <c:v>3.0676379750405047E-4</c:v>
                </c:pt>
                <c:pt idx="33">
                  <c:v>3.42502126277755E-3</c:v>
                </c:pt>
                <c:pt idx="34">
                  <c:v>1.5880448063429808E-2</c:v>
                </c:pt>
                <c:pt idx="35">
                  <c:v>5.3056565266584865E-3</c:v>
                </c:pt>
                <c:pt idx="36">
                  <c:v>7.4788248520256673E-3</c:v>
                </c:pt>
                <c:pt idx="37">
                  <c:v>-2.5592316009714899E-3</c:v>
                </c:pt>
                <c:pt idx="38">
                  <c:v>-1.3121296169129382E-2</c:v>
                </c:pt>
                <c:pt idx="39">
                  <c:v>2.2750144413215656E-2</c:v>
                </c:pt>
                <c:pt idx="40">
                  <c:v>8.968401472334131E-3</c:v>
                </c:pt>
                <c:pt idx="41">
                  <c:v>2.0881945869874352E-2</c:v>
                </c:pt>
                <c:pt idx="42">
                  <c:v>1.9940343380504766E-2</c:v>
                </c:pt>
                <c:pt idx="43">
                  <c:v>1.0168380359171003E-2</c:v>
                </c:pt>
                <c:pt idx="44">
                  <c:v>3.7930296739263847E-2</c:v>
                </c:pt>
                <c:pt idx="45">
                  <c:v>4.0575548767844083E-2</c:v>
                </c:pt>
                <c:pt idx="46">
                  <c:v>3.9436379406685207E-2</c:v>
                </c:pt>
                <c:pt idx="47">
                  <c:v>6.5090257120722361E-2</c:v>
                </c:pt>
                <c:pt idx="48">
                  <c:v>8.3097345605015693E-2</c:v>
                </c:pt>
                <c:pt idx="49">
                  <c:v>7.3070519050228322E-2</c:v>
                </c:pt>
                <c:pt idx="50">
                  <c:v>7.1056270484636475E-2</c:v>
                </c:pt>
                <c:pt idx="51">
                  <c:v>7.2459516607845442E-2</c:v>
                </c:pt>
                <c:pt idx="52">
                  <c:v>8.303967556560532E-2</c:v>
                </c:pt>
                <c:pt idx="53">
                  <c:v>6.4681110070246017E-2</c:v>
                </c:pt>
                <c:pt idx="54">
                  <c:v>9.0289531476985596E-2</c:v>
                </c:pt>
                <c:pt idx="55">
                  <c:v>0.11082574579743532</c:v>
                </c:pt>
                <c:pt idx="56">
                  <c:v>8.4084263209651677E-2</c:v>
                </c:pt>
                <c:pt idx="57">
                  <c:v>9.7718480973005395E-2</c:v>
                </c:pt>
                <c:pt idx="58">
                  <c:v>4.4723032278247921E-2</c:v>
                </c:pt>
                <c:pt idx="59">
                  <c:v>7.32839840812054E-2</c:v>
                </c:pt>
                <c:pt idx="60">
                  <c:v>7.6534093594593067E-2</c:v>
                </c:pt>
                <c:pt idx="61">
                  <c:v>7.5479041706091765E-2</c:v>
                </c:pt>
                <c:pt idx="62">
                  <c:v>0.107551435884913</c:v>
                </c:pt>
                <c:pt idx="63">
                  <c:v>6.9191503461695891E-2</c:v>
                </c:pt>
                <c:pt idx="64">
                  <c:v>7.7414056358442229E-2</c:v>
                </c:pt>
                <c:pt idx="65">
                  <c:v>9.4746800376960705E-2</c:v>
                </c:pt>
                <c:pt idx="66">
                  <c:v>7.4061668966282523E-2</c:v>
                </c:pt>
                <c:pt idx="67">
                  <c:v>7.9886442823383863E-2</c:v>
                </c:pt>
                <c:pt idx="68">
                  <c:v>8.0224730676549338E-2</c:v>
                </c:pt>
                <c:pt idx="69">
                  <c:v>7.2078279260350486E-2</c:v>
                </c:pt>
                <c:pt idx="70">
                  <c:v>7.89858875215248E-2</c:v>
                </c:pt>
                <c:pt idx="71">
                  <c:v>0.13018028073473231</c:v>
                </c:pt>
                <c:pt idx="72">
                  <c:v>0.11773852502171422</c:v>
                </c:pt>
                <c:pt idx="73">
                  <c:v>8.2177804024008649E-2</c:v>
                </c:pt>
                <c:pt idx="74">
                  <c:v>9.79185366067028E-2</c:v>
                </c:pt>
                <c:pt idx="75">
                  <c:v>0.10123128533350356</c:v>
                </c:pt>
                <c:pt idx="76">
                  <c:v>0.12307455388505684</c:v>
                </c:pt>
                <c:pt idx="77">
                  <c:v>0.10524667370396812</c:v>
                </c:pt>
                <c:pt idx="78">
                  <c:v>0.15174589908678837</c:v>
                </c:pt>
                <c:pt idx="79">
                  <c:v>0.16575229667246205</c:v>
                </c:pt>
                <c:pt idx="80">
                  <c:v>0.1086112421945864</c:v>
                </c:pt>
                <c:pt idx="81">
                  <c:v>0.12348588027808938</c:v>
                </c:pt>
                <c:pt idx="82">
                  <c:v>0.13447217621162921</c:v>
                </c:pt>
                <c:pt idx="83">
                  <c:v>0.14206733255335435</c:v>
                </c:pt>
                <c:pt idx="84">
                  <c:v>0.15140991536533965</c:v>
                </c:pt>
                <c:pt idx="85">
                  <c:v>0.11891386249860147</c:v>
                </c:pt>
                <c:pt idx="86">
                  <c:v>0.14991074329351628</c:v>
                </c:pt>
                <c:pt idx="87">
                  <c:v>0.12848450726378768</c:v>
                </c:pt>
                <c:pt idx="88">
                  <c:v>0.15570255891450979</c:v>
                </c:pt>
                <c:pt idx="89">
                  <c:v>0.14027308857949561</c:v>
                </c:pt>
                <c:pt idx="90">
                  <c:v>0.155011481083978</c:v>
                </c:pt>
                <c:pt idx="91">
                  <c:v>0.11289515942019057</c:v>
                </c:pt>
                <c:pt idx="92">
                  <c:v>0.14468346823962741</c:v>
                </c:pt>
                <c:pt idx="93">
                  <c:v>0.14480918122688458</c:v>
                </c:pt>
                <c:pt idx="94">
                  <c:v>0.16441262544209767</c:v>
                </c:pt>
                <c:pt idx="95">
                  <c:v>0.15008741928912284</c:v>
                </c:pt>
                <c:pt idx="96">
                  <c:v>0.11608115577663214</c:v>
                </c:pt>
                <c:pt idx="97">
                  <c:v>0.14165191915314002</c:v>
                </c:pt>
                <c:pt idx="98">
                  <c:v>0.11026996178224047</c:v>
                </c:pt>
                <c:pt idx="99">
                  <c:v>0.11621127910311868</c:v>
                </c:pt>
                <c:pt idx="100">
                  <c:v>8.401513254985371E-2</c:v>
                </c:pt>
                <c:pt idx="101">
                  <c:v>0.11425251904785205</c:v>
                </c:pt>
                <c:pt idx="102">
                  <c:v>0.11661046913263728</c:v>
                </c:pt>
                <c:pt idx="103">
                  <c:v>7.3210209762996969E-2</c:v>
                </c:pt>
                <c:pt idx="104">
                  <c:v>6.6301758970959801E-2</c:v>
                </c:pt>
                <c:pt idx="105">
                  <c:v>8.9804251020094927E-2</c:v>
                </c:pt>
                <c:pt idx="106">
                  <c:v>6.940523260356346E-2</c:v>
                </c:pt>
                <c:pt idx="107">
                  <c:v>7.1678135135397003E-2</c:v>
                </c:pt>
                <c:pt idx="108">
                  <c:v>5.6353535137414701E-2</c:v>
                </c:pt>
                <c:pt idx="109">
                  <c:v>8.2935192641431899E-2</c:v>
                </c:pt>
                <c:pt idx="110">
                  <c:v>8.9093367148635361E-2</c:v>
                </c:pt>
                <c:pt idx="111">
                  <c:v>7.9796744720119328E-2</c:v>
                </c:pt>
                <c:pt idx="112">
                  <c:v>9.8868038190782048E-2</c:v>
                </c:pt>
                <c:pt idx="113">
                  <c:v>0.11038257132659046</c:v>
                </c:pt>
                <c:pt idx="114">
                  <c:v>9.9732941949192355E-2</c:v>
                </c:pt>
                <c:pt idx="115">
                  <c:v>7.1890965362208181E-2</c:v>
                </c:pt>
                <c:pt idx="116">
                  <c:v>7.6041196794424115E-2</c:v>
                </c:pt>
                <c:pt idx="117">
                  <c:v>7.7272890810326622E-2</c:v>
                </c:pt>
                <c:pt idx="118">
                  <c:v>0.12177763336792746</c:v>
                </c:pt>
                <c:pt idx="119">
                  <c:v>0.10841655697806929</c:v>
                </c:pt>
                <c:pt idx="120">
                  <c:v>0.10292719962982577</c:v>
                </c:pt>
                <c:pt idx="121">
                  <c:v>0.11374543431675876</c:v>
                </c:pt>
                <c:pt idx="122">
                  <c:v>5.9083264666831559E-2</c:v>
                </c:pt>
                <c:pt idx="123">
                  <c:v>0.10698569489400689</c:v>
                </c:pt>
                <c:pt idx="124">
                  <c:v>0.10643495329945329</c:v>
                </c:pt>
                <c:pt idx="125">
                  <c:v>8.5097405059365805E-2</c:v>
                </c:pt>
                <c:pt idx="126">
                  <c:v>9.3067647346607663E-2</c:v>
                </c:pt>
                <c:pt idx="127">
                  <c:v>0.10387460509458246</c:v>
                </c:pt>
                <c:pt idx="128">
                  <c:v>8.8364497867516434E-2</c:v>
                </c:pt>
                <c:pt idx="129">
                  <c:v>9.9808295349895992E-2</c:v>
                </c:pt>
                <c:pt idx="130">
                  <c:v>8.5957660582768325E-2</c:v>
                </c:pt>
                <c:pt idx="131">
                  <c:v>5.2627967684227839E-2</c:v>
                </c:pt>
                <c:pt idx="132">
                  <c:v>4.9444472916442717E-2</c:v>
                </c:pt>
                <c:pt idx="133">
                  <c:v>7.7764789166129722E-2</c:v>
                </c:pt>
                <c:pt idx="134">
                  <c:v>4.7320880516198649E-2</c:v>
                </c:pt>
                <c:pt idx="135">
                  <c:v>4.7119641713116556E-2</c:v>
                </c:pt>
                <c:pt idx="136">
                  <c:v>6.5575567992715689E-2</c:v>
                </c:pt>
              </c:numCache>
            </c:numRef>
          </c:yVal>
          <c:smooth val="0"/>
          <c:extLst>
            <c:ext xmlns:c16="http://schemas.microsoft.com/office/drawing/2014/chart" uri="{C3380CC4-5D6E-409C-BE32-E72D297353CC}">
              <c16:uniqueId val="{00000005-244B-470A-A660-0409E824807F}"/>
            </c:ext>
          </c:extLst>
        </c:ser>
        <c:dLbls>
          <c:showLegendKey val="0"/>
          <c:showVal val="0"/>
          <c:showCatName val="0"/>
          <c:showSerName val="0"/>
          <c:showPercent val="0"/>
          <c:showBubbleSize val="0"/>
        </c:dLbls>
        <c:axId val="1861112191"/>
        <c:axId val="1861112671"/>
      </c:scatterChart>
      <c:valAx>
        <c:axId val="186111219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CAPE difference of gaps</a:t>
                </a:r>
              </a:p>
            </c:rich>
          </c:tx>
          <c:layout>
            <c:manualLayout>
              <c:xMode val="edge"/>
              <c:yMode val="edge"/>
              <c:x val="0.44036528043556344"/>
              <c:y val="0.8707008356951913"/>
            </c:manualLayout>
          </c:layout>
          <c:overlay val="0"/>
          <c:spPr>
            <a:noFill/>
            <a:ln>
              <a:noFill/>
            </a:ln>
            <a:effectLst/>
          </c:spPr>
        </c:title>
        <c:numFmt formatCode="0" sourceLinked="0"/>
        <c:majorTickMark val="none"/>
        <c:minorTickMark val="none"/>
        <c:tickLblPos val="low"/>
        <c:spPr>
          <a:noFill/>
          <a:ln w="9525" cap="flat" cmpd="sng" algn="ctr">
            <a:solidFill>
              <a:schemeClr val="tx1"/>
            </a:solidFill>
            <a:round/>
          </a:ln>
          <a:effectLst/>
        </c:spPr>
        <c:txPr>
          <a:bodyPr rot="-60000000" vert="horz"/>
          <a:lstStyle/>
          <a:p>
            <a:pPr>
              <a:defRPr/>
            </a:pPr>
            <a:endParaRPr lang="en-US"/>
          </a:p>
        </c:txPr>
        <c:crossAx val="1861112671"/>
        <c:crosses val="autoZero"/>
        <c:crossBetween val="midCat"/>
      </c:valAx>
      <c:valAx>
        <c:axId val="18611126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Excess Return</a:t>
                </a:r>
              </a:p>
            </c:rich>
          </c:tx>
          <c:overlay val="0"/>
          <c:spPr>
            <a:noFill/>
            <a:ln>
              <a:noFill/>
            </a:ln>
            <a:effectLst/>
          </c:spPr>
        </c:title>
        <c:numFmt formatCode="0%" sourceLinked="0"/>
        <c:majorTickMark val="none"/>
        <c:minorTickMark val="none"/>
        <c:tickLblPos val="low"/>
        <c:spPr>
          <a:noFill/>
          <a:ln w="9525" cap="flat" cmpd="sng" algn="ctr">
            <a:solidFill>
              <a:schemeClr val="tx1"/>
            </a:solidFill>
            <a:round/>
          </a:ln>
          <a:effectLst/>
        </c:spPr>
        <c:txPr>
          <a:bodyPr rot="-60000000" vert="horz"/>
          <a:lstStyle/>
          <a:p>
            <a:pPr>
              <a:defRPr/>
            </a:pPr>
            <a:endParaRPr lang="en-US"/>
          </a:p>
        </c:txPr>
        <c:crossAx val="1861112191"/>
        <c:crosses val="autoZero"/>
        <c:crossBetween val="midCat"/>
      </c:valAx>
    </c:plotArea>
    <c:plotVisOnly val="1"/>
    <c:dispBlanksAs val="gap"/>
    <c:showDLblsOverMax val="0"/>
  </c:chart>
  <c:spPr>
    <a:noFill/>
    <a:ln w="9525" cap="flat" cmpd="sng" algn="ctr">
      <a:noFill/>
      <a:round/>
    </a:ln>
    <a:effectLst/>
  </c:spPr>
  <c:txPr>
    <a:bodyPr/>
    <a:lstStyle/>
    <a:p>
      <a:pPr>
        <a:defRPr sz="600">
          <a:solidFill>
            <a:sysClr val="windowText" lastClr="000000"/>
          </a:solidFill>
          <a:latin typeface="Gill Sans"/>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73329764827157"/>
          <c:y val="7.1812154304047124E-2"/>
          <c:w val="0.69736799045097764"/>
          <c:h val="0.87601550552637508"/>
        </c:manualLayout>
      </c:layout>
      <c:barChart>
        <c:barDir val="bar"/>
        <c:grouping val="clustered"/>
        <c:varyColors val="0"/>
        <c:ser>
          <c:idx val="1"/>
          <c:order val="0"/>
          <c:spPr>
            <a:ln w="6350">
              <a:solidFill>
                <a:schemeClr val="bg1"/>
              </a:solidFill>
            </a:ln>
          </c:spPr>
          <c:invertIfNegative val="0"/>
          <c:dPt>
            <c:idx val="0"/>
            <c:invertIfNegative val="0"/>
            <c:bubble3D val="0"/>
            <c:spPr>
              <a:solidFill>
                <a:srgbClr val="8E8E8E"/>
              </a:solidFill>
              <a:ln w="6350">
                <a:solidFill>
                  <a:schemeClr val="bg1"/>
                </a:solidFill>
              </a:ln>
            </c:spPr>
            <c:extLst>
              <c:ext xmlns:c16="http://schemas.microsoft.com/office/drawing/2014/chart" uri="{C3380CC4-5D6E-409C-BE32-E72D297353CC}">
                <c16:uniqueId val="{00000001-F7D0-4B10-B09F-289F82154A72}"/>
              </c:ext>
            </c:extLst>
          </c:dPt>
          <c:dPt>
            <c:idx val="1"/>
            <c:invertIfNegative val="0"/>
            <c:bubble3D val="0"/>
            <c:spPr>
              <a:solidFill>
                <a:srgbClr val="2D877E"/>
              </a:solidFill>
              <a:ln w="6350">
                <a:solidFill>
                  <a:schemeClr val="bg1"/>
                </a:solidFill>
              </a:ln>
            </c:spPr>
            <c:extLst>
              <c:ext xmlns:c16="http://schemas.microsoft.com/office/drawing/2014/chart" uri="{C3380CC4-5D6E-409C-BE32-E72D297353CC}">
                <c16:uniqueId val="{00000003-F7D0-4B10-B09F-289F82154A72}"/>
              </c:ext>
            </c:extLst>
          </c:dPt>
          <c:dPt>
            <c:idx val="2"/>
            <c:invertIfNegative val="0"/>
            <c:bubble3D val="0"/>
            <c:spPr>
              <a:solidFill>
                <a:srgbClr val="C75959"/>
              </a:solidFill>
              <a:ln w="6350">
                <a:solidFill>
                  <a:schemeClr val="bg1"/>
                </a:solidFill>
              </a:ln>
            </c:spPr>
            <c:extLst>
              <c:ext xmlns:c16="http://schemas.microsoft.com/office/drawing/2014/chart" uri="{C3380CC4-5D6E-409C-BE32-E72D297353CC}">
                <c16:uniqueId val="{00000005-F7D0-4B10-B09F-289F82154A72}"/>
              </c:ext>
            </c:extLst>
          </c:dPt>
          <c:dPt>
            <c:idx val="3"/>
            <c:invertIfNegative val="0"/>
            <c:bubble3D val="0"/>
            <c:spPr>
              <a:solidFill>
                <a:srgbClr val="097B9F"/>
              </a:solidFill>
              <a:ln w="6350">
                <a:solidFill>
                  <a:schemeClr val="bg1"/>
                </a:solidFill>
              </a:ln>
            </c:spPr>
            <c:extLst>
              <c:ext xmlns:c16="http://schemas.microsoft.com/office/drawing/2014/chart" uri="{C3380CC4-5D6E-409C-BE32-E72D297353CC}">
                <c16:uniqueId val="{00000007-F7D0-4B10-B09F-289F82154A72}"/>
              </c:ext>
            </c:extLst>
          </c:dPt>
          <c:dPt>
            <c:idx val="4"/>
            <c:invertIfNegative val="0"/>
            <c:bubble3D val="0"/>
            <c:spPr>
              <a:solidFill>
                <a:srgbClr val="DCED05"/>
              </a:solidFill>
              <a:ln w="6350">
                <a:solidFill>
                  <a:schemeClr val="bg1"/>
                </a:solidFill>
              </a:ln>
            </c:spPr>
            <c:extLst>
              <c:ext xmlns:c16="http://schemas.microsoft.com/office/drawing/2014/chart" uri="{C3380CC4-5D6E-409C-BE32-E72D297353CC}">
                <c16:uniqueId val="{00000009-F7D0-4B10-B09F-289F82154A72}"/>
              </c:ext>
            </c:extLst>
          </c:dPt>
          <c:dLbls>
            <c:dLbl>
              <c:idx val="0"/>
              <c:layout>
                <c:manualLayout>
                  <c:x val="-2.5729630263608382E-2"/>
                  <c:y val="-9.1666666666666667E-3"/>
                </c:manualLayout>
              </c:layout>
              <c:showLegendKey val="0"/>
              <c:showVal val="1"/>
              <c:showCatName val="0"/>
              <c:showSerName val="0"/>
              <c:showPercent val="0"/>
              <c:showBubbleSize val="0"/>
              <c:extLst>
                <c:ext xmlns:c15="http://schemas.microsoft.com/office/drawing/2012/chart" uri="{CE6537A1-D6FC-4f65-9D91-7224C49458BB}">
                  <c15:layout>
                    <c:manualLayout>
                      <c:w val="0.15931996272205101"/>
                      <c:h val="0.11140857392825897"/>
                    </c:manualLayout>
                  </c15:layout>
                </c:ext>
                <c:ext xmlns:c16="http://schemas.microsoft.com/office/drawing/2014/chart" uri="{C3380CC4-5D6E-409C-BE32-E72D297353CC}">
                  <c16:uniqueId val="{00000001-F7D0-4B10-B09F-289F82154A72}"/>
                </c:ext>
              </c:extLst>
            </c:dLbl>
            <c:dLbl>
              <c:idx val="1"/>
              <c:layout>
                <c:manualLayout>
                  <c:x val="-2.5167370383049944E-3"/>
                  <c:y val="-5.00000000000006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7D0-4B10-B09F-289F82154A72}"/>
                </c:ext>
              </c:extLst>
            </c:dLbl>
            <c:dLbl>
              <c:idx val="2"/>
              <c:layout>
                <c:manualLayout>
                  <c:x val="2.8414926395070182E-3"/>
                  <c:y val="8.61111111111111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7D0-4B10-B09F-289F82154A72}"/>
                </c:ext>
              </c:extLst>
            </c:dLbl>
            <c:dLbl>
              <c:idx val="3"/>
              <c:layout>
                <c:manualLayout>
                  <c:x val="-1.4008235383620525E-2"/>
                  <c:y val="-6.38888888888888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7D0-4B10-B09F-289F82154A72}"/>
                </c:ext>
              </c:extLst>
            </c:dLbl>
            <c:dLbl>
              <c:idx val="4"/>
              <c:layout>
                <c:manualLayout>
                  <c:x val="-1.2185425351242859E-2"/>
                  <c:y val="1.18478087966276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7D0-4B10-B09F-289F82154A72}"/>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Brighthouse!$J$3:$J$7</c:f>
              <c:strCache>
                <c:ptCount val="5"/>
                <c:pt idx="0">
                  <c:v>Government</c:v>
                </c:pt>
                <c:pt idx="1">
                  <c:v>Public Corporates</c:v>
                </c:pt>
                <c:pt idx="2">
                  <c:v>Structured</c:v>
                </c:pt>
                <c:pt idx="3">
                  <c:v>Private Credit</c:v>
                </c:pt>
                <c:pt idx="4">
                  <c:v>PE and RE</c:v>
                </c:pt>
              </c:strCache>
            </c:strRef>
          </c:cat>
          <c:val>
            <c:numRef>
              <c:f>Corebridge!$L$3:$L$7</c:f>
              <c:numCache>
                <c:formatCode>0.0%</c:formatCode>
                <c:ptCount val="5"/>
                <c:pt idx="0">
                  <c:v>1.9000000000000003E-2</c:v>
                </c:pt>
                <c:pt idx="1">
                  <c:v>0.28800000000000003</c:v>
                </c:pt>
                <c:pt idx="2">
                  <c:v>0.215</c:v>
                </c:pt>
                <c:pt idx="3">
                  <c:v>0.45000000000000007</c:v>
                </c:pt>
                <c:pt idx="4">
                  <c:v>2.7000000000000003E-2</c:v>
                </c:pt>
              </c:numCache>
            </c:numRef>
          </c:val>
          <c:extLst>
            <c:ext xmlns:c16="http://schemas.microsoft.com/office/drawing/2014/chart" uri="{C3380CC4-5D6E-409C-BE32-E72D297353CC}">
              <c16:uniqueId val="{0000000A-F7D0-4B10-B09F-289F82154A72}"/>
            </c:ext>
          </c:extLst>
        </c:ser>
        <c:ser>
          <c:idx val="0"/>
          <c:order val="1"/>
          <c:spPr>
            <a:ln w="6350">
              <a:solidFill>
                <a:schemeClr val="bg1"/>
              </a:solidFill>
            </a:ln>
          </c:spPr>
          <c:invertIfNegative val="0"/>
          <c:dPt>
            <c:idx val="0"/>
            <c:invertIfNegative val="0"/>
            <c:bubble3D val="0"/>
            <c:spPr>
              <a:solidFill>
                <a:srgbClr val="8E8E8E">
                  <a:alpha val="50000"/>
                </a:srgbClr>
              </a:solidFill>
              <a:ln w="6350">
                <a:solidFill>
                  <a:schemeClr val="bg1"/>
                </a:solidFill>
              </a:ln>
              <a:effectLst/>
            </c:spPr>
            <c:extLst>
              <c:ext xmlns:c16="http://schemas.microsoft.com/office/drawing/2014/chart" uri="{C3380CC4-5D6E-409C-BE32-E72D297353CC}">
                <c16:uniqueId val="{0000000C-F7D0-4B10-B09F-289F82154A72}"/>
              </c:ext>
            </c:extLst>
          </c:dPt>
          <c:dPt>
            <c:idx val="1"/>
            <c:invertIfNegative val="0"/>
            <c:bubble3D val="0"/>
            <c:spPr>
              <a:solidFill>
                <a:srgbClr val="2D877E">
                  <a:alpha val="50000"/>
                </a:srgbClr>
              </a:solidFill>
              <a:ln w="6350">
                <a:solidFill>
                  <a:schemeClr val="bg1"/>
                </a:solidFill>
              </a:ln>
              <a:effectLst/>
            </c:spPr>
            <c:extLst>
              <c:ext xmlns:c16="http://schemas.microsoft.com/office/drawing/2014/chart" uri="{C3380CC4-5D6E-409C-BE32-E72D297353CC}">
                <c16:uniqueId val="{0000000E-F7D0-4B10-B09F-289F82154A72}"/>
              </c:ext>
            </c:extLst>
          </c:dPt>
          <c:dPt>
            <c:idx val="2"/>
            <c:invertIfNegative val="0"/>
            <c:bubble3D val="0"/>
            <c:spPr>
              <a:solidFill>
                <a:srgbClr val="C75959">
                  <a:alpha val="50000"/>
                </a:srgbClr>
              </a:solidFill>
              <a:ln w="6350">
                <a:solidFill>
                  <a:schemeClr val="bg1"/>
                </a:solidFill>
              </a:ln>
              <a:effectLst/>
            </c:spPr>
            <c:extLst>
              <c:ext xmlns:c16="http://schemas.microsoft.com/office/drawing/2014/chart" uri="{C3380CC4-5D6E-409C-BE32-E72D297353CC}">
                <c16:uniqueId val="{00000010-F7D0-4B10-B09F-289F82154A72}"/>
              </c:ext>
            </c:extLst>
          </c:dPt>
          <c:dPt>
            <c:idx val="3"/>
            <c:invertIfNegative val="0"/>
            <c:bubble3D val="0"/>
            <c:spPr>
              <a:solidFill>
                <a:srgbClr val="097B9F">
                  <a:alpha val="50000"/>
                </a:srgbClr>
              </a:solidFill>
              <a:ln w="6350">
                <a:solidFill>
                  <a:schemeClr val="bg1"/>
                </a:solidFill>
              </a:ln>
              <a:effectLst/>
            </c:spPr>
            <c:extLst>
              <c:ext xmlns:c16="http://schemas.microsoft.com/office/drawing/2014/chart" uri="{C3380CC4-5D6E-409C-BE32-E72D297353CC}">
                <c16:uniqueId val="{00000012-F7D0-4B10-B09F-289F82154A72}"/>
              </c:ext>
            </c:extLst>
          </c:dPt>
          <c:dPt>
            <c:idx val="4"/>
            <c:invertIfNegative val="0"/>
            <c:bubble3D val="0"/>
            <c:spPr>
              <a:solidFill>
                <a:srgbClr val="8C9703">
                  <a:alpha val="49804"/>
                </a:srgbClr>
              </a:solidFill>
              <a:ln w="6350">
                <a:solidFill>
                  <a:schemeClr val="bg1"/>
                </a:solidFill>
              </a:ln>
              <a:effectLst/>
            </c:spPr>
            <c:extLst>
              <c:ext xmlns:c16="http://schemas.microsoft.com/office/drawing/2014/chart" uri="{C3380CC4-5D6E-409C-BE32-E72D297353CC}">
                <c16:uniqueId val="{00000014-F7D0-4B10-B09F-289F82154A72}"/>
              </c:ext>
            </c:extLst>
          </c:dPt>
          <c:dLbls>
            <c:dLbl>
              <c:idx val="2"/>
              <c:layout>
                <c:manualLayout>
                  <c:x val="6.0386473429951135E-3"/>
                  <c:y val="6.94444444444450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F7D0-4B10-B09F-289F82154A72}"/>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Brighthouse!$J$3:$J$7</c:f>
              <c:strCache>
                <c:ptCount val="5"/>
                <c:pt idx="0">
                  <c:v>Government</c:v>
                </c:pt>
                <c:pt idx="1">
                  <c:v>Public Corporates</c:v>
                </c:pt>
                <c:pt idx="2">
                  <c:v>Structured</c:v>
                </c:pt>
                <c:pt idx="3">
                  <c:v>Private Credit</c:v>
                </c:pt>
                <c:pt idx="4">
                  <c:v>PE and RE</c:v>
                </c:pt>
              </c:strCache>
            </c:strRef>
          </c:cat>
          <c:val>
            <c:numRef>
              <c:f>Corebridge!$K$3:$K$7</c:f>
              <c:numCache>
                <c:formatCode>0.0%</c:formatCode>
                <c:ptCount val="5"/>
                <c:pt idx="0">
                  <c:v>4.2000000000000003E-2</c:v>
                </c:pt>
                <c:pt idx="1">
                  <c:v>0.38300000000000006</c:v>
                </c:pt>
                <c:pt idx="2">
                  <c:v>0.23699999999999999</c:v>
                </c:pt>
                <c:pt idx="3">
                  <c:v>0.315</c:v>
                </c:pt>
                <c:pt idx="4">
                  <c:v>2.5000000000000001E-2</c:v>
                </c:pt>
              </c:numCache>
            </c:numRef>
          </c:val>
          <c:extLst>
            <c:ext xmlns:c16="http://schemas.microsoft.com/office/drawing/2014/chart" uri="{C3380CC4-5D6E-409C-BE32-E72D297353CC}">
              <c16:uniqueId val="{00000015-F7D0-4B10-B09F-289F82154A72}"/>
            </c:ext>
          </c:extLst>
        </c:ser>
        <c:dLbls>
          <c:showLegendKey val="0"/>
          <c:showVal val="0"/>
          <c:showCatName val="0"/>
          <c:showSerName val="0"/>
          <c:showPercent val="0"/>
          <c:showBubbleSize val="0"/>
        </c:dLbls>
        <c:gapWidth val="100"/>
        <c:axId val="657822176"/>
        <c:axId val="657812096"/>
      </c:barChart>
      <c:valAx>
        <c:axId val="657812096"/>
        <c:scaling>
          <c:orientation val="minMax"/>
        </c:scaling>
        <c:delete val="1"/>
        <c:axPos val="b"/>
        <c:numFmt formatCode="0.0%" sourceLinked="1"/>
        <c:majorTickMark val="out"/>
        <c:minorTickMark val="none"/>
        <c:tickLblPos val="nextTo"/>
        <c:crossAx val="657822176"/>
        <c:crosses val="autoZero"/>
        <c:crossBetween val="between"/>
      </c:valAx>
      <c:catAx>
        <c:axId val="657822176"/>
        <c:scaling>
          <c:orientation val="minMax"/>
        </c:scaling>
        <c:delete val="1"/>
        <c:axPos val="l"/>
        <c:numFmt formatCode="General" sourceLinked="1"/>
        <c:majorTickMark val="none"/>
        <c:minorTickMark val="none"/>
        <c:tickLblPos val="nextTo"/>
        <c:crossAx val="657812096"/>
        <c:crosses val="autoZero"/>
        <c:auto val="1"/>
        <c:lblAlgn val="ctr"/>
        <c:lblOffset val="100"/>
        <c:noMultiLvlLbl val="0"/>
      </c:catAx>
      <c:spPr>
        <a:noFill/>
      </c:spPr>
    </c:plotArea>
    <c:plotVisOnly val="1"/>
    <c:dispBlanksAs val="gap"/>
    <c:showDLblsOverMax val="0"/>
    <c:extLst/>
  </c:chart>
  <c:spPr>
    <a:noFill/>
    <a:ln w="9525" cap="flat" cmpd="sng" algn="ctr">
      <a:noFill/>
      <a:round/>
    </a:ln>
    <a:effectLst/>
  </c:spPr>
  <c:txPr>
    <a:bodyPr/>
    <a:lstStyle/>
    <a:p>
      <a:pPr>
        <a:defRPr sz="5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73329764827157"/>
          <c:y val="7.1812154304047124E-2"/>
          <c:w val="0.69736799045097764"/>
          <c:h val="0.87601550552637508"/>
        </c:manualLayout>
      </c:layout>
      <c:barChart>
        <c:barDir val="bar"/>
        <c:grouping val="clustered"/>
        <c:varyColors val="0"/>
        <c:ser>
          <c:idx val="1"/>
          <c:order val="0"/>
          <c:spPr>
            <a:ln w="6350">
              <a:solidFill>
                <a:schemeClr val="bg1"/>
              </a:solidFill>
            </a:ln>
          </c:spPr>
          <c:invertIfNegative val="0"/>
          <c:dPt>
            <c:idx val="0"/>
            <c:invertIfNegative val="0"/>
            <c:bubble3D val="0"/>
            <c:spPr>
              <a:solidFill>
                <a:srgbClr val="8E8E8E"/>
              </a:solidFill>
              <a:ln w="6350">
                <a:solidFill>
                  <a:schemeClr val="bg1"/>
                </a:solidFill>
              </a:ln>
            </c:spPr>
            <c:extLst>
              <c:ext xmlns:c16="http://schemas.microsoft.com/office/drawing/2014/chart" uri="{C3380CC4-5D6E-409C-BE32-E72D297353CC}">
                <c16:uniqueId val="{00000001-6552-4222-A4D9-A69A551639E2}"/>
              </c:ext>
            </c:extLst>
          </c:dPt>
          <c:dPt>
            <c:idx val="1"/>
            <c:invertIfNegative val="0"/>
            <c:bubble3D val="0"/>
            <c:spPr>
              <a:solidFill>
                <a:srgbClr val="2D877E"/>
              </a:solidFill>
              <a:ln w="6350">
                <a:solidFill>
                  <a:schemeClr val="bg1"/>
                </a:solidFill>
              </a:ln>
            </c:spPr>
            <c:extLst>
              <c:ext xmlns:c16="http://schemas.microsoft.com/office/drawing/2014/chart" uri="{C3380CC4-5D6E-409C-BE32-E72D297353CC}">
                <c16:uniqueId val="{00000003-6552-4222-A4D9-A69A551639E2}"/>
              </c:ext>
            </c:extLst>
          </c:dPt>
          <c:dPt>
            <c:idx val="2"/>
            <c:invertIfNegative val="0"/>
            <c:bubble3D val="0"/>
            <c:spPr>
              <a:solidFill>
                <a:srgbClr val="C75959"/>
              </a:solidFill>
              <a:ln w="6350">
                <a:solidFill>
                  <a:schemeClr val="bg1"/>
                </a:solidFill>
              </a:ln>
            </c:spPr>
            <c:extLst>
              <c:ext xmlns:c16="http://schemas.microsoft.com/office/drawing/2014/chart" uri="{C3380CC4-5D6E-409C-BE32-E72D297353CC}">
                <c16:uniqueId val="{00000005-6552-4222-A4D9-A69A551639E2}"/>
              </c:ext>
            </c:extLst>
          </c:dPt>
          <c:dPt>
            <c:idx val="3"/>
            <c:invertIfNegative val="0"/>
            <c:bubble3D val="0"/>
            <c:spPr>
              <a:solidFill>
                <a:srgbClr val="097B9F"/>
              </a:solidFill>
              <a:ln w="6350">
                <a:solidFill>
                  <a:schemeClr val="bg1"/>
                </a:solidFill>
              </a:ln>
            </c:spPr>
            <c:extLst>
              <c:ext xmlns:c16="http://schemas.microsoft.com/office/drawing/2014/chart" uri="{C3380CC4-5D6E-409C-BE32-E72D297353CC}">
                <c16:uniqueId val="{00000007-6552-4222-A4D9-A69A551639E2}"/>
              </c:ext>
            </c:extLst>
          </c:dPt>
          <c:dPt>
            <c:idx val="4"/>
            <c:invertIfNegative val="0"/>
            <c:bubble3D val="0"/>
            <c:spPr>
              <a:solidFill>
                <a:srgbClr val="DCED05"/>
              </a:solidFill>
              <a:ln w="6350">
                <a:solidFill>
                  <a:schemeClr val="bg1"/>
                </a:solidFill>
              </a:ln>
            </c:spPr>
            <c:extLst>
              <c:ext xmlns:c16="http://schemas.microsoft.com/office/drawing/2014/chart" uri="{C3380CC4-5D6E-409C-BE32-E72D297353CC}">
                <c16:uniqueId val="{00000009-6552-4222-A4D9-A69A551639E2}"/>
              </c:ext>
            </c:extLst>
          </c:dPt>
          <c:dLbls>
            <c:dLbl>
              <c:idx val="0"/>
              <c:layout>
                <c:manualLayout>
                  <c:x val="-2.5729630263608382E-2"/>
                  <c:y val="-9.1666666666666667E-3"/>
                </c:manualLayout>
              </c:layout>
              <c:showLegendKey val="0"/>
              <c:showVal val="1"/>
              <c:showCatName val="0"/>
              <c:showSerName val="0"/>
              <c:showPercent val="0"/>
              <c:showBubbleSize val="0"/>
              <c:extLst>
                <c:ext xmlns:c15="http://schemas.microsoft.com/office/drawing/2012/chart" uri="{CE6537A1-D6FC-4f65-9D91-7224C49458BB}">
                  <c15:layout>
                    <c:manualLayout>
                      <c:w val="0.15931996272205101"/>
                      <c:h val="0.11140857392825897"/>
                    </c:manualLayout>
                  </c15:layout>
                </c:ext>
                <c:ext xmlns:c16="http://schemas.microsoft.com/office/drawing/2014/chart" uri="{C3380CC4-5D6E-409C-BE32-E72D297353CC}">
                  <c16:uniqueId val="{00000001-6552-4222-A4D9-A69A551639E2}"/>
                </c:ext>
              </c:extLst>
            </c:dLbl>
            <c:dLbl>
              <c:idx val="1"/>
              <c:layout>
                <c:manualLayout>
                  <c:x val="-2.5167370383049944E-3"/>
                  <c:y val="-5.00000000000006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552-4222-A4D9-A69A551639E2}"/>
                </c:ext>
              </c:extLst>
            </c:dLbl>
            <c:dLbl>
              <c:idx val="2"/>
              <c:layout>
                <c:manualLayout>
                  <c:x val="2.8414926395070182E-3"/>
                  <c:y val="8.61111111111111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552-4222-A4D9-A69A551639E2}"/>
                </c:ext>
              </c:extLst>
            </c:dLbl>
            <c:dLbl>
              <c:idx val="3"/>
              <c:layout>
                <c:manualLayout>
                  <c:x val="-1.4008235383620525E-2"/>
                  <c:y val="-6.38888888888888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552-4222-A4D9-A69A551639E2}"/>
                </c:ext>
              </c:extLst>
            </c:dLbl>
            <c:dLbl>
              <c:idx val="4"/>
              <c:layout>
                <c:manualLayout>
                  <c:x val="-2.0355359991765735E-2"/>
                  <c:y val="-7.7845382963493196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552-4222-A4D9-A69A551639E2}"/>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Brighthouse!$J$3:$J$7</c:f>
              <c:strCache>
                <c:ptCount val="5"/>
                <c:pt idx="0">
                  <c:v>Government</c:v>
                </c:pt>
                <c:pt idx="1">
                  <c:v>Public Corporates</c:v>
                </c:pt>
                <c:pt idx="2">
                  <c:v>Structured</c:v>
                </c:pt>
                <c:pt idx="3">
                  <c:v>Private Credit</c:v>
                </c:pt>
                <c:pt idx="4">
                  <c:v>PE and RE</c:v>
                </c:pt>
              </c:strCache>
            </c:strRef>
          </c:cat>
          <c:val>
            <c:numRef>
              <c:f>Metlife!$L$3:$L$7</c:f>
              <c:numCache>
                <c:formatCode>0.0%</c:formatCode>
                <c:ptCount val="5"/>
                <c:pt idx="0">
                  <c:v>0.14099999999999999</c:v>
                </c:pt>
                <c:pt idx="1">
                  <c:v>0.20099999999999998</c:v>
                </c:pt>
                <c:pt idx="2">
                  <c:v>0.17399999999999999</c:v>
                </c:pt>
                <c:pt idx="3">
                  <c:v>0.44799999999999995</c:v>
                </c:pt>
                <c:pt idx="4">
                  <c:v>3.5000000000000003E-2</c:v>
                </c:pt>
              </c:numCache>
            </c:numRef>
          </c:val>
          <c:extLst>
            <c:ext xmlns:c16="http://schemas.microsoft.com/office/drawing/2014/chart" uri="{C3380CC4-5D6E-409C-BE32-E72D297353CC}">
              <c16:uniqueId val="{0000000A-6552-4222-A4D9-A69A551639E2}"/>
            </c:ext>
          </c:extLst>
        </c:ser>
        <c:ser>
          <c:idx val="0"/>
          <c:order val="1"/>
          <c:spPr>
            <a:ln w="6350">
              <a:solidFill>
                <a:schemeClr val="bg1"/>
              </a:solidFill>
            </a:ln>
          </c:spPr>
          <c:invertIfNegative val="0"/>
          <c:dPt>
            <c:idx val="0"/>
            <c:invertIfNegative val="0"/>
            <c:bubble3D val="0"/>
            <c:spPr>
              <a:solidFill>
                <a:srgbClr val="8E8E8E">
                  <a:alpha val="50000"/>
                </a:srgbClr>
              </a:solidFill>
              <a:ln w="6350">
                <a:solidFill>
                  <a:schemeClr val="bg1"/>
                </a:solidFill>
              </a:ln>
              <a:effectLst/>
            </c:spPr>
            <c:extLst>
              <c:ext xmlns:c16="http://schemas.microsoft.com/office/drawing/2014/chart" uri="{C3380CC4-5D6E-409C-BE32-E72D297353CC}">
                <c16:uniqueId val="{0000000C-6552-4222-A4D9-A69A551639E2}"/>
              </c:ext>
            </c:extLst>
          </c:dPt>
          <c:dPt>
            <c:idx val="1"/>
            <c:invertIfNegative val="0"/>
            <c:bubble3D val="0"/>
            <c:spPr>
              <a:solidFill>
                <a:srgbClr val="2D877E">
                  <a:alpha val="50000"/>
                </a:srgbClr>
              </a:solidFill>
              <a:ln w="6350">
                <a:solidFill>
                  <a:schemeClr val="bg1"/>
                </a:solidFill>
              </a:ln>
              <a:effectLst/>
            </c:spPr>
            <c:extLst>
              <c:ext xmlns:c16="http://schemas.microsoft.com/office/drawing/2014/chart" uri="{C3380CC4-5D6E-409C-BE32-E72D297353CC}">
                <c16:uniqueId val="{0000000E-6552-4222-A4D9-A69A551639E2}"/>
              </c:ext>
            </c:extLst>
          </c:dPt>
          <c:dPt>
            <c:idx val="2"/>
            <c:invertIfNegative val="0"/>
            <c:bubble3D val="0"/>
            <c:spPr>
              <a:solidFill>
                <a:srgbClr val="C75959">
                  <a:alpha val="50000"/>
                </a:srgbClr>
              </a:solidFill>
              <a:ln w="6350">
                <a:solidFill>
                  <a:schemeClr val="bg1"/>
                </a:solidFill>
              </a:ln>
              <a:effectLst/>
            </c:spPr>
            <c:extLst>
              <c:ext xmlns:c16="http://schemas.microsoft.com/office/drawing/2014/chart" uri="{C3380CC4-5D6E-409C-BE32-E72D297353CC}">
                <c16:uniqueId val="{00000010-6552-4222-A4D9-A69A551639E2}"/>
              </c:ext>
            </c:extLst>
          </c:dPt>
          <c:dPt>
            <c:idx val="3"/>
            <c:invertIfNegative val="0"/>
            <c:bubble3D val="0"/>
            <c:spPr>
              <a:solidFill>
                <a:srgbClr val="097B9F">
                  <a:alpha val="50000"/>
                </a:srgbClr>
              </a:solidFill>
              <a:ln w="6350">
                <a:solidFill>
                  <a:schemeClr val="bg1"/>
                </a:solidFill>
              </a:ln>
              <a:effectLst/>
            </c:spPr>
            <c:extLst>
              <c:ext xmlns:c16="http://schemas.microsoft.com/office/drawing/2014/chart" uri="{C3380CC4-5D6E-409C-BE32-E72D297353CC}">
                <c16:uniqueId val="{00000012-6552-4222-A4D9-A69A551639E2}"/>
              </c:ext>
            </c:extLst>
          </c:dPt>
          <c:dPt>
            <c:idx val="4"/>
            <c:invertIfNegative val="0"/>
            <c:bubble3D val="0"/>
            <c:spPr>
              <a:solidFill>
                <a:srgbClr val="8C9703">
                  <a:alpha val="49804"/>
                </a:srgbClr>
              </a:solidFill>
              <a:ln w="6350">
                <a:solidFill>
                  <a:schemeClr val="bg1"/>
                </a:solidFill>
              </a:ln>
              <a:effectLst/>
            </c:spPr>
            <c:extLst>
              <c:ext xmlns:c16="http://schemas.microsoft.com/office/drawing/2014/chart" uri="{C3380CC4-5D6E-409C-BE32-E72D297353CC}">
                <c16:uniqueId val="{00000014-6552-4222-A4D9-A69A551639E2}"/>
              </c:ext>
            </c:extLst>
          </c:dPt>
          <c:dLbls>
            <c:dLbl>
              <c:idx val="2"/>
              <c:layout>
                <c:manualLayout>
                  <c:x val="6.0386473429951135E-3"/>
                  <c:y val="6.94444444444450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6552-4222-A4D9-A69A551639E2}"/>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Brighthouse!$J$3:$J$7</c:f>
              <c:strCache>
                <c:ptCount val="5"/>
                <c:pt idx="0">
                  <c:v>Government</c:v>
                </c:pt>
                <c:pt idx="1">
                  <c:v>Public Corporates</c:v>
                </c:pt>
                <c:pt idx="2">
                  <c:v>Structured</c:v>
                </c:pt>
                <c:pt idx="3">
                  <c:v>Private Credit</c:v>
                </c:pt>
                <c:pt idx="4">
                  <c:v>PE and RE</c:v>
                </c:pt>
              </c:strCache>
            </c:strRef>
          </c:cat>
          <c:val>
            <c:numRef>
              <c:f>Metlife!$K$3:$K$7</c:f>
              <c:numCache>
                <c:formatCode>0.0%</c:formatCode>
                <c:ptCount val="5"/>
                <c:pt idx="0">
                  <c:v>0.20600000000000002</c:v>
                </c:pt>
                <c:pt idx="1">
                  <c:v>0.28300000000000003</c:v>
                </c:pt>
                <c:pt idx="2">
                  <c:v>0.17299999999999996</c:v>
                </c:pt>
                <c:pt idx="3">
                  <c:v>0.26800000000000002</c:v>
                </c:pt>
                <c:pt idx="4">
                  <c:v>6.8000000000000005E-2</c:v>
                </c:pt>
              </c:numCache>
            </c:numRef>
          </c:val>
          <c:extLst>
            <c:ext xmlns:c16="http://schemas.microsoft.com/office/drawing/2014/chart" uri="{C3380CC4-5D6E-409C-BE32-E72D297353CC}">
              <c16:uniqueId val="{00000015-6552-4222-A4D9-A69A551639E2}"/>
            </c:ext>
          </c:extLst>
        </c:ser>
        <c:dLbls>
          <c:showLegendKey val="0"/>
          <c:showVal val="0"/>
          <c:showCatName val="0"/>
          <c:showSerName val="0"/>
          <c:showPercent val="0"/>
          <c:showBubbleSize val="0"/>
        </c:dLbls>
        <c:gapWidth val="100"/>
        <c:axId val="657822176"/>
        <c:axId val="657812096"/>
      </c:barChart>
      <c:valAx>
        <c:axId val="657812096"/>
        <c:scaling>
          <c:orientation val="minMax"/>
        </c:scaling>
        <c:delete val="1"/>
        <c:axPos val="b"/>
        <c:numFmt formatCode="0.0%" sourceLinked="1"/>
        <c:majorTickMark val="out"/>
        <c:minorTickMark val="none"/>
        <c:tickLblPos val="nextTo"/>
        <c:crossAx val="657822176"/>
        <c:crosses val="autoZero"/>
        <c:crossBetween val="between"/>
      </c:valAx>
      <c:catAx>
        <c:axId val="657822176"/>
        <c:scaling>
          <c:orientation val="minMax"/>
        </c:scaling>
        <c:delete val="1"/>
        <c:axPos val="l"/>
        <c:numFmt formatCode="General" sourceLinked="1"/>
        <c:majorTickMark val="none"/>
        <c:minorTickMark val="none"/>
        <c:tickLblPos val="nextTo"/>
        <c:crossAx val="657812096"/>
        <c:crosses val="autoZero"/>
        <c:auto val="1"/>
        <c:lblAlgn val="ctr"/>
        <c:lblOffset val="100"/>
        <c:noMultiLvlLbl val="0"/>
      </c:catAx>
      <c:spPr>
        <a:noFill/>
      </c:spPr>
    </c:plotArea>
    <c:plotVisOnly val="1"/>
    <c:dispBlanksAs val="gap"/>
    <c:showDLblsOverMax val="0"/>
    <c:extLst/>
  </c:chart>
  <c:spPr>
    <a:noFill/>
    <a:ln w="9525" cap="flat" cmpd="sng" algn="ctr">
      <a:noFill/>
      <a:round/>
    </a:ln>
    <a:effectLst/>
  </c:spPr>
  <c:txPr>
    <a:bodyPr/>
    <a:lstStyle/>
    <a:p>
      <a:pPr>
        <a:defRPr sz="5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73329764827157"/>
          <c:y val="7.1812154304047124E-2"/>
          <c:w val="0.69736799045097764"/>
          <c:h val="0.87601550552637508"/>
        </c:manualLayout>
      </c:layout>
      <c:barChart>
        <c:barDir val="bar"/>
        <c:grouping val="clustered"/>
        <c:varyColors val="0"/>
        <c:ser>
          <c:idx val="1"/>
          <c:order val="0"/>
          <c:spPr>
            <a:ln w="6350">
              <a:solidFill>
                <a:schemeClr val="bg1"/>
              </a:solidFill>
            </a:ln>
          </c:spPr>
          <c:invertIfNegative val="0"/>
          <c:dPt>
            <c:idx val="0"/>
            <c:invertIfNegative val="0"/>
            <c:bubble3D val="0"/>
            <c:spPr>
              <a:solidFill>
                <a:srgbClr val="8E8E8E"/>
              </a:solidFill>
              <a:ln w="6350">
                <a:solidFill>
                  <a:schemeClr val="bg1"/>
                </a:solidFill>
              </a:ln>
            </c:spPr>
            <c:extLst>
              <c:ext xmlns:c16="http://schemas.microsoft.com/office/drawing/2014/chart" uri="{C3380CC4-5D6E-409C-BE32-E72D297353CC}">
                <c16:uniqueId val="{00000001-96E3-4CD9-A14C-9436CDD68952}"/>
              </c:ext>
            </c:extLst>
          </c:dPt>
          <c:dPt>
            <c:idx val="1"/>
            <c:invertIfNegative val="0"/>
            <c:bubble3D val="0"/>
            <c:spPr>
              <a:solidFill>
                <a:srgbClr val="2D877E"/>
              </a:solidFill>
              <a:ln w="6350">
                <a:solidFill>
                  <a:schemeClr val="bg1"/>
                </a:solidFill>
              </a:ln>
            </c:spPr>
            <c:extLst>
              <c:ext xmlns:c16="http://schemas.microsoft.com/office/drawing/2014/chart" uri="{C3380CC4-5D6E-409C-BE32-E72D297353CC}">
                <c16:uniqueId val="{00000003-96E3-4CD9-A14C-9436CDD68952}"/>
              </c:ext>
            </c:extLst>
          </c:dPt>
          <c:dPt>
            <c:idx val="2"/>
            <c:invertIfNegative val="0"/>
            <c:bubble3D val="0"/>
            <c:spPr>
              <a:solidFill>
                <a:srgbClr val="C75959"/>
              </a:solidFill>
              <a:ln w="6350">
                <a:solidFill>
                  <a:schemeClr val="bg1"/>
                </a:solidFill>
              </a:ln>
            </c:spPr>
            <c:extLst>
              <c:ext xmlns:c16="http://schemas.microsoft.com/office/drawing/2014/chart" uri="{C3380CC4-5D6E-409C-BE32-E72D297353CC}">
                <c16:uniqueId val="{00000005-96E3-4CD9-A14C-9436CDD68952}"/>
              </c:ext>
            </c:extLst>
          </c:dPt>
          <c:dPt>
            <c:idx val="3"/>
            <c:invertIfNegative val="0"/>
            <c:bubble3D val="0"/>
            <c:spPr>
              <a:solidFill>
                <a:srgbClr val="097B9F"/>
              </a:solidFill>
              <a:ln w="6350">
                <a:solidFill>
                  <a:schemeClr val="bg1"/>
                </a:solidFill>
              </a:ln>
            </c:spPr>
            <c:extLst>
              <c:ext xmlns:c16="http://schemas.microsoft.com/office/drawing/2014/chart" uri="{C3380CC4-5D6E-409C-BE32-E72D297353CC}">
                <c16:uniqueId val="{00000007-96E3-4CD9-A14C-9436CDD68952}"/>
              </c:ext>
            </c:extLst>
          </c:dPt>
          <c:dPt>
            <c:idx val="4"/>
            <c:invertIfNegative val="0"/>
            <c:bubble3D val="0"/>
            <c:spPr>
              <a:solidFill>
                <a:srgbClr val="DCED05"/>
              </a:solidFill>
              <a:ln w="6350">
                <a:solidFill>
                  <a:schemeClr val="bg1"/>
                </a:solidFill>
              </a:ln>
            </c:spPr>
            <c:extLst>
              <c:ext xmlns:c16="http://schemas.microsoft.com/office/drawing/2014/chart" uri="{C3380CC4-5D6E-409C-BE32-E72D297353CC}">
                <c16:uniqueId val="{00000009-96E3-4CD9-A14C-9436CDD68952}"/>
              </c:ext>
            </c:extLst>
          </c:dPt>
          <c:dLbls>
            <c:dLbl>
              <c:idx val="0"/>
              <c:layout>
                <c:manualLayout>
                  <c:x val="-2.5729630263608382E-2"/>
                  <c:y val="-9.1666666666666667E-3"/>
                </c:manualLayout>
              </c:layout>
              <c:showLegendKey val="0"/>
              <c:showVal val="1"/>
              <c:showCatName val="0"/>
              <c:showSerName val="0"/>
              <c:showPercent val="0"/>
              <c:showBubbleSize val="0"/>
              <c:extLst>
                <c:ext xmlns:c15="http://schemas.microsoft.com/office/drawing/2012/chart" uri="{CE6537A1-D6FC-4f65-9D91-7224C49458BB}">
                  <c15:layout>
                    <c:manualLayout>
                      <c:w val="0.15931996272205101"/>
                      <c:h val="0.11140857392825897"/>
                    </c:manualLayout>
                  </c15:layout>
                </c:ext>
                <c:ext xmlns:c16="http://schemas.microsoft.com/office/drawing/2014/chart" uri="{C3380CC4-5D6E-409C-BE32-E72D297353CC}">
                  <c16:uniqueId val="{00000001-96E3-4CD9-A14C-9436CDD68952}"/>
                </c:ext>
              </c:extLst>
            </c:dLbl>
            <c:dLbl>
              <c:idx val="1"/>
              <c:layout>
                <c:manualLayout>
                  <c:x val="-2.5167370383049944E-3"/>
                  <c:y val="-5.00000000000006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E3-4CD9-A14C-9436CDD68952}"/>
                </c:ext>
              </c:extLst>
            </c:dLbl>
            <c:dLbl>
              <c:idx val="2"/>
              <c:layout>
                <c:manualLayout>
                  <c:x val="2.8414926395070182E-3"/>
                  <c:y val="8.61111111111111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E3-4CD9-A14C-9436CDD68952}"/>
                </c:ext>
              </c:extLst>
            </c:dLbl>
            <c:dLbl>
              <c:idx val="3"/>
              <c:layout>
                <c:manualLayout>
                  <c:x val="-1.4008235383620525E-2"/>
                  <c:y val="-6.38888888888888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E3-4CD9-A14C-9436CDD68952}"/>
                </c:ext>
              </c:extLst>
            </c:dLbl>
            <c:dLbl>
              <c:idx val="4"/>
              <c:layout>
                <c:manualLayout>
                  <c:x val="-2.0355359991765774E-2"/>
                  <c:y val="-7.7845382963493196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E3-4CD9-A14C-9436CDD68952}"/>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Brighthouse!$J$3:$J$7</c:f>
              <c:strCache>
                <c:ptCount val="5"/>
                <c:pt idx="0">
                  <c:v>Government</c:v>
                </c:pt>
                <c:pt idx="1">
                  <c:v>Public Corporates</c:v>
                </c:pt>
                <c:pt idx="2">
                  <c:v>Structured</c:v>
                </c:pt>
                <c:pt idx="3">
                  <c:v>Private Credit</c:v>
                </c:pt>
                <c:pt idx="4">
                  <c:v>PE and RE</c:v>
                </c:pt>
              </c:strCache>
            </c:strRef>
          </c:cat>
          <c:val>
            <c:numRef>
              <c:f>Principal!$L$3:$L$7</c:f>
              <c:numCache>
                <c:formatCode>0.0%</c:formatCode>
                <c:ptCount val="5"/>
                <c:pt idx="0">
                  <c:v>2.2000000000000002E-2</c:v>
                </c:pt>
                <c:pt idx="1">
                  <c:v>0.23899999999999999</c:v>
                </c:pt>
                <c:pt idx="2">
                  <c:v>0.251</c:v>
                </c:pt>
                <c:pt idx="3">
                  <c:v>0.45200000000000001</c:v>
                </c:pt>
                <c:pt idx="4">
                  <c:v>3.4000000000000002E-2</c:v>
                </c:pt>
              </c:numCache>
            </c:numRef>
          </c:val>
          <c:extLst>
            <c:ext xmlns:c16="http://schemas.microsoft.com/office/drawing/2014/chart" uri="{C3380CC4-5D6E-409C-BE32-E72D297353CC}">
              <c16:uniqueId val="{0000000A-96E3-4CD9-A14C-9436CDD68952}"/>
            </c:ext>
          </c:extLst>
        </c:ser>
        <c:ser>
          <c:idx val="0"/>
          <c:order val="1"/>
          <c:spPr>
            <a:ln w="6350">
              <a:solidFill>
                <a:schemeClr val="bg1"/>
              </a:solidFill>
            </a:ln>
          </c:spPr>
          <c:invertIfNegative val="0"/>
          <c:dPt>
            <c:idx val="0"/>
            <c:invertIfNegative val="0"/>
            <c:bubble3D val="0"/>
            <c:spPr>
              <a:solidFill>
                <a:srgbClr val="8E8E8E">
                  <a:alpha val="50000"/>
                </a:srgbClr>
              </a:solidFill>
              <a:ln w="6350">
                <a:solidFill>
                  <a:schemeClr val="bg1"/>
                </a:solidFill>
              </a:ln>
              <a:effectLst/>
            </c:spPr>
            <c:extLst>
              <c:ext xmlns:c16="http://schemas.microsoft.com/office/drawing/2014/chart" uri="{C3380CC4-5D6E-409C-BE32-E72D297353CC}">
                <c16:uniqueId val="{0000000C-96E3-4CD9-A14C-9436CDD68952}"/>
              </c:ext>
            </c:extLst>
          </c:dPt>
          <c:dPt>
            <c:idx val="1"/>
            <c:invertIfNegative val="0"/>
            <c:bubble3D val="0"/>
            <c:spPr>
              <a:solidFill>
                <a:srgbClr val="2D877E">
                  <a:alpha val="50000"/>
                </a:srgbClr>
              </a:solidFill>
              <a:ln w="6350">
                <a:solidFill>
                  <a:schemeClr val="bg1"/>
                </a:solidFill>
              </a:ln>
              <a:effectLst/>
            </c:spPr>
            <c:extLst>
              <c:ext xmlns:c16="http://schemas.microsoft.com/office/drawing/2014/chart" uri="{C3380CC4-5D6E-409C-BE32-E72D297353CC}">
                <c16:uniqueId val="{0000000E-96E3-4CD9-A14C-9436CDD68952}"/>
              </c:ext>
            </c:extLst>
          </c:dPt>
          <c:dPt>
            <c:idx val="2"/>
            <c:invertIfNegative val="0"/>
            <c:bubble3D val="0"/>
            <c:spPr>
              <a:solidFill>
                <a:srgbClr val="C75959">
                  <a:alpha val="50000"/>
                </a:srgbClr>
              </a:solidFill>
              <a:ln w="6350">
                <a:solidFill>
                  <a:schemeClr val="bg1"/>
                </a:solidFill>
              </a:ln>
              <a:effectLst/>
            </c:spPr>
            <c:extLst>
              <c:ext xmlns:c16="http://schemas.microsoft.com/office/drawing/2014/chart" uri="{C3380CC4-5D6E-409C-BE32-E72D297353CC}">
                <c16:uniqueId val="{00000010-96E3-4CD9-A14C-9436CDD68952}"/>
              </c:ext>
            </c:extLst>
          </c:dPt>
          <c:dPt>
            <c:idx val="3"/>
            <c:invertIfNegative val="0"/>
            <c:bubble3D val="0"/>
            <c:spPr>
              <a:solidFill>
                <a:srgbClr val="097B9F">
                  <a:alpha val="50000"/>
                </a:srgbClr>
              </a:solidFill>
              <a:ln w="6350">
                <a:solidFill>
                  <a:schemeClr val="bg1"/>
                </a:solidFill>
              </a:ln>
              <a:effectLst/>
            </c:spPr>
            <c:extLst>
              <c:ext xmlns:c16="http://schemas.microsoft.com/office/drawing/2014/chart" uri="{C3380CC4-5D6E-409C-BE32-E72D297353CC}">
                <c16:uniqueId val="{00000012-96E3-4CD9-A14C-9436CDD68952}"/>
              </c:ext>
            </c:extLst>
          </c:dPt>
          <c:dPt>
            <c:idx val="4"/>
            <c:invertIfNegative val="0"/>
            <c:bubble3D val="0"/>
            <c:spPr>
              <a:solidFill>
                <a:srgbClr val="8C9703">
                  <a:alpha val="49804"/>
                </a:srgbClr>
              </a:solidFill>
              <a:ln w="6350">
                <a:solidFill>
                  <a:schemeClr val="bg1"/>
                </a:solidFill>
              </a:ln>
              <a:effectLst/>
            </c:spPr>
            <c:extLst>
              <c:ext xmlns:c16="http://schemas.microsoft.com/office/drawing/2014/chart" uri="{C3380CC4-5D6E-409C-BE32-E72D297353CC}">
                <c16:uniqueId val="{00000014-96E3-4CD9-A14C-9436CDD68952}"/>
              </c:ext>
            </c:extLst>
          </c:dPt>
          <c:dLbls>
            <c:dLbl>
              <c:idx val="2"/>
              <c:layout>
                <c:manualLayout>
                  <c:x val="6.0386473429951135E-3"/>
                  <c:y val="6.94444444444450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96E3-4CD9-A14C-9436CDD68952}"/>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Brighthouse!$J$3:$J$7</c:f>
              <c:strCache>
                <c:ptCount val="5"/>
                <c:pt idx="0">
                  <c:v>Government</c:v>
                </c:pt>
                <c:pt idx="1">
                  <c:v>Public Corporates</c:v>
                </c:pt>
                <c:pt idx="2">
                  <c:v>Structured</c:v>
                </c:pt>
                <c:pt idx="3">
                  <c:v>Private Credit</c:v>
                </c:pt>
                <c:pt idx="4">
                  <c:v>PE and RE</c:v>
                </c:pt>
              </c:strCache>
            </c:strRef>
          </c:cat>
          <c:val>
            <c:numRef>
              <c:f>Principal!$K$3:$K$7</c:f>
              <c:numCache>
                <c:formatCode>0.0%</c:formatCode>
                <c:ptCount val="5"/>
                <c:pt idx="0">
                  <c:v>0.08</c:v>
                </c:pt>
                <c:pt idx="1">
                  <c:v>0.37699999999999995</c:v>
                </c:pt>
                <c:pt idx="2">
                  <c:v>0.152</c:v>
                </c:pt>
                <c:pt idx="3">
                  <c:v>0.34200000000000003</c:v>
                </c:pt>
                <c:pt idx="4">
                  <c:v>5.0999999999999997E-2</c:v>
                </c:pt>
              </c:numCache>
            </c:numRef>
          </c:val>
          <c:extLst>
            <c:ext xmlns:c16="http://schemas.microsoft.com/office/drawing/2014/chart" uri="{C3380CC4-5D6E-409C-BE32-E72D297353CC}">
              <c16:uniqueId val="{00000015-96E3-4CD9-A14C-9436CDD68952}"/>
            </c:ext>
          </c:extLst>
        </c:ser>
        <c:dLbls>
          <c:showLegendKey val="0"/>
          <c:showVal val="0"/>
          <c:showCatName val="0"/>
          <c:showSerName val="0"/>
          <c:showPercent val="0"/>
          <c:showBubbleSize val="0"/>
        </c:dLbls>
        <c:gapWidth val="100"/>
        <c:axId val="657822176"/>
        <c:axId val="657812096"/>
      </c:barChart>
      <c:valAx>
        <c:axId val="657812096"/>
        <c:scaling>
          <c:orientation val="minMax"/>
        </c:scaling>
        <c:delete val="1"/>
        <c:axPos val="b"/>
        <c:numFmt formatCode="0.0%" sourceLinked="1"/>
        <c:majorTickMark val="out"/>
        <c:minorTickMark val="none"/>
        <c:tickLblPos val="nextTo"/>
        <c:crossAx val="657822176"/>
        <c:crosses val="autoZero"/>
        <c:crossBetween val="between"/>
      </c:valAx>
      <c:catAx>
        <c:axId val="657822176"/>
        <c:scaling>
          <c:orientation val="minMax"/>
        </c:scaling>
        <c:delete val="1"/>
        <c:axPos val="l"/>
        <c:numFmt formatCode="General" sourceLinked="1"/>
        <c:majorTickMark val="none"/>
        <c:minorTickMark val="none"/>
        <c:tickLblPos val="nextTo"/>
        <c:crossAx val="657812096"/>
        <c:crosses val="autoZero"/>
        <c:auto val="1"/>
        <c:lblAlgn val="ctr"/>
        <c:lblOffset val="100"/>
        <c:noMultiLvlLbl val="0"/>
      </c:catAx>
      <c:spPr>
        <a:noFill/>
      </c:spPr>
    </c:plotArea>
    <c:plotVisOnly val="1"/>
    <c:dispBlanksAs val="gap"/>
    <c:showDLblsOverMax val="0"/>
    <c:extLst/>
  </c:chart>
  <c:spPr>
    <a:noFill/>
    <a:ln w="9525" cap="flat" cmpd="sng" algn="ctr">
      <a:noFill/>
      <a:round/>
    </a:ln>
    <a:effectLst/>
  </c:spPr>
  <c:txPr>
    <a:bodyPr/>
    <a:lstStyle/>
    <a:p>
      <a:pPr>
        <a:defRPr sz="5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73329764827157"/>
          <c:y val="7.1812154304047124E-2"/>
          <c:w val="0.69736799045097764"/>
          <c:h val="0.87601550552637508"/>
        </c:manualLayout>
      </c:layout>
      <c:barChart>
        <c:barDir val="bar"/>
        <c:grouping val="clustered"/>
        <c:varyColors val="0"/>
        <c:ser>
          <c:idx val="1"/>
          <c:order val="0"/>
          <c:spPr>
            <a:ln w="6350">
              <a:solidFill>
                <a:schemeClr val="bg1"/>
              </a:solidFill>
            </a:ln>
          </c:spPr>
          <c:invertIfNegative val="0"/>
          <c:dPt>
            <c:idx val="0"/>
            <c:invertIfNegative val="0"/>
            <c:bubble3D val="0"/>
            <c:spPr>
              <a:solidFill>
                <a:srgbClr val="8E8E8E"/>
              </a:solidFill>
              <a:ln w="6350">
                <a:solidFill>
                  <a:schemeClr val="bg1"/>
                </a:solidFill>
              </a:ln>
            </c:spPr>
            <c:extLst>
              <c:ext xmlns:c16="http://schemas.microsoft.com/office/drawing/2014/chart" uri="{C3380CC4-5D6E-409C-BE32-E72D297353CC}">
                <c16:uniqueId val="{00000001-BAA9-4A8E-ABE7-09E4BA0ADA42}"/>
              </c:ext>
            </c:extLst>
          </c:dPt>
          <c:dPt>
            <c:idx val="1"/>
            <c:invertIfNegative val="0"/>
            <c:bubble3D val="0"/>
            <c:spPr>
              <a:solidFill>
                <a:srgbClr val="2D877E"/>
              </a:solidFill>
              <a:ln w="6350">
                <a:solidFill>
                  <a:schemeClr val="bg1"/>
                </a:solidFill>
              </a:ln>
            </c:spPr>
            <c:extLst>
              <c:ext xmlns:c16="http://schemas.microsoft.com/office/drawing/2014/chart" uri="{C3380CC4-5D6E-409C-BE32-E72D297353CC}">
                <c16:uniqueId val="{00000003-BAA9-4A8E-ABE7-09E4BA0ADA42}"/>
              </c:ext>
            </c:extLst>
          </c:dPt>
          <c:dPt>
            <c:idx val="2"/>
            <c:invertIfNegative val="0"/>
            <c:bubble3D val="0"/>
            <c:spPr>
              <a:solidFill>
                <a:srgbClr val="C75959"/>
              </a:solidFill>
              <a:ln w="6350">
                <a:solidFill>
                  <a:schemeClr val="bg1"/>
                </a:solidFill>
              </a:ln>
            </c:spPr>
            <c:extLst>
              <c:ext xmlns:c16="http://schemas.microsoft.com/office/drawing/2014/chart" uri="{C3380CC4-5D6E-409C-BE32-E72D297353CC}">
                <c16:uniqueId val="{00000005-BAA9-4A8E-ABE7-09E4BA0ADA42}"/>
              </c:ext>
            </c:extLst>
          </c:dPt>
          <c:dPt>
            <c:idx val="3"/>
            <c:invertIfNegative val="0"/>
            <c:bubble3D val="0"/>
            <c:spPr>
              <a:solidFill>
                <a:srgbClr val="097B9F"/>
              </a:solidFill>
              <a:ln w="6350">
                <a:solidFill>
                  <a:schemeClr val="bg1"/>
                </a:solidFill>
              </a:ln>
            </c:spPr>
            <c:extLst>
              <c:ext xmlns:c16="http://schemas.microsoft.com/office/drawing/2014/chart" uri="{C3380CC4-5D6E-409C-BE32-E72D297353CC}">
                <c16:uniqueId val="{00000007-BAA9-4A8E-ABE7-09E4BA0ADA42}"/>
              </c:ext>
            </c:extLst>
          </c:dPt>
          <c:dPt>
            <c:idx val="4"/>
            <c:invertIfNegative val="0"/>
            <c:bubble3D val="0"/>
            <c:spPr>
              <a:solidFill>
                <a:srgbClr val="DCED05"/>
              </a:solidFill>
              <a:ln w="6350">
                <a:solidFill>
                  <a:schemeClr val="bg1"/>
                </a:solidFill>
              </a:ln>
            </c:spPr>
            <c:extLst>
              <c:ext xmlns:c16="http://schemas.microsoft.com/office/drawing/2014/chart" uri="{C3380CC4-5D6E-409C-BE32-E72D297353CC}">
                <c16:uniqueId val="{00000009-BAA9-4A8E-ABE7-09E4BA0ADA42}"/>
              </c:ext>
            </c:extLst>
          </c:dPt>
          <c:dLbls>
            <c:dLbl>
              <c:idx val="0"/>
              <c:layout>
                <c:manualLayout>
                  <c:x val="-2.5729630263608382E-2"/>
                  <c:y val="-9.1666666666666667E-3"/>
                </c:manualLayout>
              </c:layout>
              <c:showLegendKey val="0"/>
              <c:showVal val="1"/>
              <c:showCatName val="0"/>
              <c:showSerName val="0"/>
              <c:showPercent val="0"/>
              <c:showBubbleSize val="0"/>
              <c:extLst>
                <c:ext xmlns:c15="http://schemas.microsoft.com/office/drawing/2012/chart" uri="{CE6537A1-D6FC-4f65-9D91-7224C49458BB}">
                  <c15:layout>
                    <c:manualLayout>
                      <c:w val="0.15931996272205101"/>
                      <c:h val="0.11140857392825897"/>
                    </c:manualLayout>
                  </c15:layout>
                </c:ext>
                <c:ext xmlns:c16="http://schemas.microsoft.com/office/drawing/2014/chart" uri="{C3380CC4-5D6E-409C-BE32-E72D297353CC}">
                  <c16:uniqueId val="{00000001-BAA9-4A8E-ABE7-09E4BA0ADA42}"/>
                </c:ext>
              </c:extLst>
            </c:dLbl>
            <c:dLbl>
              <c:idx val="1"/>
              <c:layout>
                <c:manualLayout>
                  <c:x val="-2.5167370383049944E-3"/>
                  <c:y val="-5.00000000000006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AA9-4A8E-ABE7-09E4BA0ADA42}"/>
                </c:ext>
              </c:extLst>
            </c:dLbl>
            <c:dLbl>
              <c:idx val="2"/>
              <c:layout>
                <c:manualLayout>
                  <c:x val="2.8414926395070182E-3"/>
                  <c:y val="8.61111111111111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AA9-4A8E-ABE7-09E4BA0ADA42}"/>
                </c:ext>
              </c:extLst>
            </c:dLbl>
            <c:dLbl>
              <c:idx val="3"/>
              <c:layout>
                <c:manualLayout>
                  <c:x val="-1.4008235383620525E-2"/>
                  <c:y val="-6.38888888888888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AA9-4A8E-ABE7-09E4BA0ADA42}"/>
                </c:ext>
              </c:extLst>
            </c:dLbl>
            <c:dLbl>
              <c:idx val="4"/>
              <c:layout>
                <c:manualLayout>
                  <c:x val="-2.0355359991765753E-2"/>
                  <c:y val="-7.7845382963493196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AA9-4A8E-ABE7-09E4BA0ADA42}"/>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Brighthouse!$J$3:$J$7</c:f>
              <c:strCache>
                <c:ptCount val="5"/>
                <c:pt idx="0">
                  <c:v>Government</c:v>
                </c:pt>
                <c:pt idx="1">
                  <c:v>Public Corporates</c:v>
                </c:pt>
                <c:pt idx="2">
                  <c:v>Structured</c:v>
                </c:pt>
                <c:pt idx="3">
                  <c:v>Private Credit</c:v>
                </c:pt>
                <c:pt idx="4">
                  <c:v>PE and RE</c:v>
                </c:pt>
              </c:strCache>
            </c:strRef>
          </c:cat>
          <c:val>
            <c:numRef>
              <c:f>Prudential!$L$3:$L$7</c:f>
              <c:numCache>
                <c:formatCode>0.0%</c:formatCode>
                <c:ptCount val="5"/>
                <c:pt idx="0">
                  <c:v>0.36599999999999999</c:v>
                </c:pt>
                <c:pt idx="1">
                  <c:v>0.19800000000000001</c:v>
                </c:pt>
                <c:pt idx="2">
                  <c:v>5.0000000000000001E-3</c:v>
                </c:pt>
                <c:pt idx="3">
                  <c:v>0.43099999999999999</c:v>
                </c:pt>
                <c:pt idx="4">
                  <c:v>0</c:v>
                </c:pt>
              </c:numCache>
            </c:numRef>
          </c:val>
          <c:extLst>
            <c:ext xmlns:c16="http://schemas.microsoft.com/office/drawing/2014/chart" uri="{C3380CC4-5D6E-409C-BE32-E72D297353CC}">
              <c16:uniqueId val="{0000000A-BAA9-4A8E-ABE7-09E4BA0ADA42}"/>
            </c:ext>
          </c:extLst>
        </c:ser>
        <c:ser>
          <c:idx val="0"/>
          <c:order val="1"/>
          <c:spPr>
            <a:ln w="6350">
              <a:solidFill>
                <a:schemeClr val="bg1"/>
              </a:solidFill>
            </a:ln>
          </c:spPr>
          <c:invertIfNegative val="0"/>
          <c:dPt>
            <c:idx val="0"/>
            <c:invertIfNegative val="0"/>
            <c:bubble3D val="0"/>
            <c:spPr>
              <a:solidFill>
                <a:srgbClr val="8E8E8E">
                  <a:alpha val="50000"/>
                </a:srgbClr>
              </a:solidFill>
              <a:ln w="6350">
                <a:solidFill>
                  <a:schemeClr val="bg1"/>
                </a:solidFill>
              </a:ln>
              <a:effectLst/>
            </c:spPr>
            <c:extLst>
              <c:ext xmlns:c16="http://schemas.microsoft.com/office/drawing/2014/chart" uri="{C3380CC4-5D6E-409C-BE32-E72D297353CC}">
                <c16:uniqueId val="{0000000C-BAA9-4A8E-ABE7-09E4BA0ADA42}"/>
              </c:ext>
            </c:extLst>
          </c:dPt>
          <c:dPt>
            <c:idx val="1"/>
            <c:invertIfNegative val="0"/>
            <c:bubble3D val="0"/>
            <c:spPr>
              <a:solidFill>
                <a:srgbClr val="2D877E">
                  <a:alpha val="50000"/>
                </a:srgbClr>
              </a:solidFill>
              <a:ln w="6350">
                <a:solidFill>
                  <a:schemeClr val="bg1"/>
                </a:solidFill>
              </a:ln>
              <a:effectLst/>
            </c:spPr>
            <c:extLst>
              <c:ext xmlns:c16="http://schemas.microsoft.com/office/drawing/2014/chart" uri="{C3380CC4-5D6E-409C-BE32-E72D297353CC}">
                <c16:uniqueId val="{0000000E-BAA9-4A8E-ABE7-09E4BA0ADA42}"/>
              </c:ext>
            </c:extLst>
          </c:dPt>
          <c:dPt>
            <c:idx val="2"/>
            <c:invertIfNegative val="0"/>
            <c:bubble3D val="0"/>
            <c:spPr>
              <a:solidFill>
                <a:srgbClr val="C75959">
                  <a:alpha val="50000"/>
                </a:srgbClr>
              </a:solidFill>
              <a:ln w="6350">
                <a:solidFill>
                  <a:schemeClr val="bg1"/>
                </a:solidFill>
              </a:ln>
              <a:effectLst/>
            </c:spPr>
            <c:extLst>
              <c:ext xmlns:c16="http://schemas.microsoft.com/office/drawing/2014/chart" uri="{C3380CC4-5D6E-409C-BE32-E72D297353CC}">
                <c16:uniqueId val="{00000010-BAA9-4A8E-ABE7-09E4BA0ADA42}"/>
              </c:ext>
            </c:extLst>
          </c:dPt>
          <c:dPt>
            <c:idx val="3"/>
            <c:invertIfNegative val="0"/>
            <c:bubble3D val="0"/>
            <c:spPr>
              <a:solidFill>
                <a:srgbClr val="097B9F">
                  <a:alpha val="50000"/>
                </a:srgbClr>
              </a:solidFill>
              <a:ln w="6350">
                <a:solidFill>
                  <a:schemeClr val="bg1"/>
                </a:solidFill>
              </a:ln>
              <a:effectLst/>
            </c:spPr>
            <c:extLst>
              <c:ext xmlns:c16="http://schemas.microsoft.com/office/drawing/2014/chart" uri="{C3380CC4-5D6E-409C-BE32-E72D297353CC}">
                <c16:uniqueId val="{00000012-BAA9-4A8E-ABE7-09E4BA0ADA42}"/>
              </c:ext>
            </c:extLst>
          </c:dPt>
          <c:dPt>
            <c:idx val="4"/>
            <c:invertIfNegative val="0"/>
            <c:bubble3D val="0"/>
            <c:spPr>
              <a:solidFill>
                <a:srgbClr val="8C9703">
                  <a:alpha val="49804"/>
                </a:srgbClr>
              </a:solidFill>
              <a:ln w="6350">
                <a:solidFill>
                  <a:schemeClr val="bg1"/>
                </a:solidFill>
              </a:ln>
              <a:effectLst/>
            </c:spPr>
            <c:extLst>
              <c:ext xmlns:c16="http://schemas.microsoft.com/office/drawing/2014/chart" uri="{C3380CC4-5D6E-409C-BE32-E72D297353CC}">
                <c16:uniqueId val="{00000014-BAA9-4A8E-ABE7-09E4BA0ADA42}"/>
              </c:ext>
            </c:extLst>
          </c:dPt>
          <c:dLbls>
            <c:dLbl>
              <c:idx val="2"/>
              <c:layout>
                <c:manualLayout>
                  <c:x val="6.0386473429951135E-3"/>
                  <c:y val="6.94444444444450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AA9-4A8E-ABE7-09E4BA0ADA42}"/>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Brighthouse!$J$3:$J$7</c:f>
              <c:strCache>
                <c:ptCount val="5"/>
                <c:pt idx="0">
                  <c:v>Government</c:v>
                </c:pt>
                <c:pt idx="1">
                  <c:v>Public Corporates</c:v>
                </c:pt>
                <c:pt idx="2">
                  <c:v>Structured</c:v>
                </c:pt>
                <c:pt idx="3">
                  <c:v>Private Credit</c:v>
                </c:pt>
                <c:pt idx="4">
                  <c:v>PE and RE</c:v>
                </c:pt>
              </c:strCache>
            </c:strRef>
          </c:cat>
          <c:val>
            <c:numRef>
              <c:f>Prudential!$K$3:$K$7</c:f>
              <c:numCache>
                <c:formatCode>0.0%</c:formatCode>
                <c:ptCount val="5"/>
                <c:pt idx="0">
                  <c:v>0.21100000000000002</c:v>
                </c:pt>
                <c:pt idx="1">
                  <c:v>0.317</c:v>
                </c:pt>
                <c:pt idx="2">
                  <c:v>0.08</c:v>
                </c:pt>
                <c:pt idx="3">
                  <c:v>0.36699999999999994</c:v>
                </c:pt>
                <c:pt idx="4">
                  <c:v>2.6000000000000002E-2</c:v>
                </c:pt>
              </c:numCache>
            </c:numRef>
          </c:val>
          <c:extLst>
            <c:ext xmlns:c16="http://schemas.microsoft.com/office/drawing/2014/chart" uri="{C3380CC4-5D6E-409C-BE32-E72D297353CC}">
              <c16:uniqueId val="{00000015-BAA9-4A8E-ABE7-09E4BA0ADA42}"/>
            </c:ext>
          </c:extLst>
        </c:ser>
        <c:dLbls>
          <c:showLegendKey val="0"/>
          <c:showVal val="0"/>
          <c:showCatName val="0"/>
          <c:showSerName val="0"/>
          <c:showPercent val="0"/>
          <c:showBubbleSize val="0"/>
        </c:dLbls>
        <c:gapWidth val="100"/>
        <c:axId val="657822176"/>
        <c:axId val="657812096"/>
      </c:barChart>
      <c:valAx>
        <c:axId val="657812096"/>
        <c:scaling>
          <c:orientation val="minMax"/>
        </c:scaling>
        <c:delete val="1"/>
        <c:axPos val="b"/>
        <c:numFmt formatCode="0.0%" sourceLinked="1"/>
        <c:majorTickMark val="out"/>
        <c:minorTickMark val="none"/>
        <c:tickLblPos val="nextTo"/>
        <c:crossAx val="657822176"/>
        <c:crosses val="autoZero"/>
        <c:crossBetween val="between"/>
      </c:valAx>
      <c:catAx>
        <c:axId val="657822176"/>
        <c:scaling>
          <c:orientation val="minMax"/>
        </c:scaling>
        <c:delete val="1"/>
        <c:axPos val="l"/>
        <c:numFmt formatCode="General" sourceLinked="1"/>
        <c:majorTickMark val="none"/>
        <c:minorTickMark val="none"/>
        <c:tickLblPos val="nextTo"/>
        <c:crossAx val="657812096"/>
        <c:crosses val="autoZero"/>
        <c:auto val="1"/>
        <c:lblAlgn val="ctr"/>
        <c:lblOffset val="100"/>
        <c:noMultiLvlLbl val="0"/>
      </c:catAx>
      <c:spPr>
        <a:noFill/>
      </c:spPr>
    </c:plotArea>
    <c:plotVisOnly val="1"/>
    <c:dispBlanksAs val="gap"/>
    <c:showDLblsOverMax val="0"/>
    <c:extLst/>
  </c:chart>
  <c:spPr>
    <a:noFill/>
    <a:ln w="9525" cap="flat" cmpd="sng" algn="ctr">
      <a:noFill/>
      <a:round/>
    </a:ln>
    <a:effectLst/>
  </c:spPr>
  <c:txPr>
    <a:bodyPr/>
    <a:lstStyle/>
    <a:p>
      <a:pPr>
        <a:defRPr sz="5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73329764827157"/>
          <c:y val="7.1812154304047124E-2"/>
          <c:w val="0.69736799045097764"/>
          <c:h val="0.87601550552637508"/>
        </c:manualLayout>
      </c:layout>
      <c:barChart>
        <c:barDir val="bar"/>
        <c:grouping val="clustered"/>
        <c:varyColors val="0"/>
        <c:ser>
          <c:idx val="1"/>
          <c:order val="0"/>
          <c:spPr>
            <a:ln w="6350">
              <a:solidFill>
                <a:schemeClr val="bg1"/>
              </a:solidFill>
            </a:ln>
          </c:spPr>
          <c:invertIfNegative val="0"/>
          <c:dPt>
            <c:idx val="0"/>
            <c:invertIfNegative val="0"/>
            <c:bubble3D val="0"/>
            <c:spPr>
              <a:solidFill>
                <a:srgbClr val="8E8E8E"/>
              </a:solidFill>
              <a:ln w="6350">
                <a:solidFill>
                  <a:schemeClr val="bg1"/>
                </a:solidFill>
              </a:ln>
            </c:spPr>
            <c:extLst>
              <c:ext xmlns:c16="http://schemas.microsoft.com/office/drawing/2014/chart" uri="{C3380CC4-5D6E-409C-BE32-E72D297353CC}">
                <c16:uniqueId val="{00000001-354B-4C9A-A83C-25A4DBA5F3EC}"/>
              </c:ext>
            </c:extLst>
          </c:dPt>
          <c:dPt>
            <c:idx val="1"/>
            <c:invertIfNegative val="0"/>
            <c:bubble3D val="0"/>
            <c:spPr>
              <a:solidFill>
                <a:srgbClr val="2D877E"/>
              </a:solidFill>
              <a:ln w="6350">
                <a:solidFill>
                  <a:schemeClr val="bg1"/>
                </a:solidFill>
              </a:ln>
            </c:spPr>
            <c:extLst>
              <c:ext xmlns:c16="http://schemas.microsoft.com/office/drawing/2014/chart" uri="{C3380CC4-5D6E-409C-BE32-E72D297353CC}">
                <c16:uniqueId val="{00000003-354B-4C9A-A83C-25A4DBA5F3EC}"/>
              </c:ext>
            </c:extLst>
          </c:dPt>
          <c:dPt>
            <c:idx val="2"/>
            <c:invertIfNegative val="0"/>
            <c:bubble3D val="0"/>
            <c:spPr>
              <a:solidFill>
                <a:srgbClr val="C75959"/>
              </a:solidFill>
              <a:ln w="6350">
                <a:solidFill>
                  <a:schemeClr val="bg1"/>
                </a:solidFill>
              </a:ln>
            </c:spPr>
            <c:extLst>
              <c:ext xmlns:c16="http://schemas.microsoft.com/office/drawing/2014/chart" uri="{C3380CC4-5D6E-409C-BE32-E72D297353CC}">
                <c16:uniqueId val="{00000005-354B-4C9A-A83C-25A4DBA5F3EC}"/>
              </c:ext>
            </c:extLst>
          </c:dPt>
          <c:dPt>
            <c:idx val="3"/>
            <c:invertIfNegative val="0"/>
            <c:bubble3D val="0"/>
            <c:spPr>
              <a:solidFill>
                <a:srgbClr val="097B9F"/>
              </a:solidFill>
              <a:ln w="6350">
                <a:solidFill>
                  <a:schemeClr val="bg1"/>
                </a:solidFill>
              </a:ln>
            </c:spPr>
            <c:extLst>
              <c:ext xmlns:c16="http://schemas.microsoft.com/office/drawing/2014/chart" uri="{C3380CC4-5D6E-409C-BE32-E72D297353CC}">
                <c16:uniqueId val="{00000007-354B-4C9A-A83C-25A4DBA5F3EC}"/>
              </c:ext>
            </c:extLst>
          </c:dPt>
          <c:dPt>
            <c:idx val="4"/>
            <c:invertIfNegative val="0"/>
            <c:bubble3D val="0"/>
            <c:spPr>
              <a:solidFill>
                <a:srgbClr val="DCED05"/>
              </a:solidFill>
              <a:ln w="6350">
                <a:solidFill>
                  <a:schemeClr val="bg1"/>
                </a:solidFill>
              </a:ln>
            </c:spPr>
            <c:extLst>
              <c:ext xmlns:c16="http://schemas.microsoft.com/office/drawing/2014/chart" uri="{C3380CC4-5D6E-409C-BE32-E72D297353CC}">
                <c16:uniqueId val="{00000009-354B-4C9A-A83C-25A4DBA5F3EC}"/>
              </c:ext>
            </c:extLst>
          </c:dPt>
          <c:dLbls>
            <c:dLbl>
              <c:idx val="0"/>
              <c:layout>
                <c:manualLayout>
                  <c:x val="-2.5729630263608382E-2"/>
                  <c:y val="-9.1666666666666667E-3"/>
                </c:manualLayout>
              </c:layout>
              <c:showLegendKey val="0"/>
              <c:showVal val="1"/>
              <c:showCatName val="0"/>
              <c:showSerName val="0"/>
              <c:showPercent val="0"/>
              <c:showBubbleSize val="0"/>
              <c:extLst>
                <c:ext xmlns:c15="http://schemas.microsoft.com/office/drawing/2012/chart" uri="{CE6537A1-D6FC-4f65-9D91-7224C49458BB}">
                  <c15:layout>
                    <c:manualLayout>
                      <c:w val="0.15931996272205101"/>
                      <c:h val="0.11140857392825897"/>
                    </c:manualLayout>
                  </c15:layout>
                </c:ext>
                <c:ext xmlns:c16="http://schemas.microsoft.com/office/drawing/2014/chart" uri="{C3380CC4-5D6E-409C-BE32-E72D297353CC}">
                  <c16:uniqueId val="{00000001-354B-4C9A-A83C-25A4DBA5F3EC}"/>
                </c:ext>
              </c:extLst>
            </c:dLbl>
            <c:dLbl>
              <c:idx val="1"/>
              <c:layout>
                <c:manualLayout>
                  <c:x val="-2.5167370383049944E-3"/>
                  <c:y val="-5.00000000000006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54B-4C9A-A83C-25A4DBA5F3EC}"/>
                </c:ext>
              </c:extLst>
            </c:dLbl>
            <c:dLbl>
              <c:idx val="2"/>
              <c:layout>
                <c:manualLayout>
                  <c:x val="2.8414926395070182E-3"/>
                  <c:y val="8.61111111111111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4B-4C9A-A83C-25A4DBA5F3EC}"/>
                </c:ext>
              </c:extLst>
            </c:dLbl>
            <c:dLbl>
              <c:idx val="3"/>
              <c:layout>
                <c:manualLayout>
                  <c:x val="-1.4008235383620525E-2"/>
                  <c:y val="-6.38888888888888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4B-4C9A-A83C-25A4DBA5F3EC}"/>
                </c:ext>
              </c:extLst>
            </c:dLbl>
            <c:dLbl>
              <c:idx val="4"/>
              <c:layout>
                <c:manualLayout>
                  <c:x val="-2.0355359991765774E-2"/>
                  <c:y val="-7.7845382963493196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4B-4C9A-A83C-25A4DBA5F3EC}"/>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Brighthouse!$J$3:$J$7</c:f>
              <c:strCache>
                <c:ptCount val="5"/>
                <c:pt idx="0">
                  <c:v>Government</c:v>
                </c:pt>
                <c:pt idx="1">
                  <c:v>Public Corporates</c:v>
                </c:pt>
                <c:pt idx="2">
                  <c:v>Structured</c:v>
                </c:pt>
                <c:pt idx="3">
                  <c:v>Private Credit</c:v>
                </c:pt>
                <c:pt idx="4">
                  <c:v>PE and RE</c:v>
                </c:pt>
              </c:strCache>
            </c:strRef>
          </c:cat>
          <c:val>
            <c:numRef>
              <c:f>Voya!$L$3:$L$7</c:f>
              <c:numCache>
                <c:formatCode>0.0%</c:formatCode>
                <c:ptCount val="5"/>
                <c:pt idx="0">
                  <c:v>3.3000000000000002E-2</c:v>
                </c:pt>
                <c:pt idx="1">
                  <c:v>0.22</c:v>
                </c:pt>
                <c:pt idx="2">
                  <c:v>0.25800000000000001</c:v>
                </c:pt>
                <c:pt idx="3">
                  <c:v>0.44900000000000001</c:v>
                </c:pt>
                <c:pt idx="4">
                  <c:v>3.9E-2</c:v>
                </c:pt>
              </c:numCache>
            </c:numRef>
          </c:val>
          <c:extLst>
            <c:ext xmlns:c16="http://schemas.microsoft.com/office/drawing/2014/chart" uri="{C3380CC4-5D6E-409C-BE32-E72D297353CC}">
              <c16:uniqueId val="{0000000A-354B-4C9A-A83C-25A4DBA5F3EC}"/>
            </c:ext>
          </c:extLst>
        </c:ser>
        <c:ser>
          <c:idx val="0"/>
          <c:order val="1"/>
          <c:spPr>
            <a:ln w="6350">
              <a:solidFill>
                <a:schemeClr val="bg1"/>
              </a:solidFill>
            </a:ln>
          </c:spPr>
          <c:invertIfNegative val="0"/>
          <c:dPt>
            <c:idx val="0"/>
            <c:invertIfNegative val="0"/>
            <c:bubble3D val="0"/>
            <c:spPr>
              <a:solidFill>
                <a:srgbClr val="8E8E8E">
                  <a:alpha val="50000"/>
                </a:srgbClr>
              </a:solidFill>
              <a:ln w="6350">
                <a:solidFill>
                  <a:schemeClr val="bg1"/>
                </a:solidFill>
              </a:ln>
              <a:effectLst/>
            </c:spPr>
            <c:extLst>
              <c:ext xmlns:c16="http://schemas.microsoft.com/office/drawing/2014/chart" uri="{C3380CC4-5D6E-409C-BE32-E72D297353CC}">
                <c16:uniqueId val="{0000000C-354B-4C9A-A83C-25A4DBA5F3EC}"/>
              </c:ext>
            </c:extLst>
          </c:dPt>
          <c:dPt>
            <c:idx val="1"/>
            <c:invertIfNegative val="0"/>
            <c:bubble3D val="0"/>
            <c:spPr>
              <a:solidFill>
                <a:srgbClr val="2D877E">
                  <a:alpha val="50000"/>
                </a:srgbClr>
              </a:solidFill>
              <a:ln w="6350">
                <a:solidFill>
                  <a:schemeClr val="bg1"/>
                </a:solidFill>
              </a:ln>
              <a:effectLst/>
            </c:spPr>
            <c:extLst>
              <c:ext xmlns:c16="http://schemas.microsoft.com/office/drawing/2014/chart" uri="{C3380CC4-5D6E-409C-BE32-E72D297353CC}">
                <c16:uniqueId val="{0000000E-354B-4C9A-A83C-25A4DBA5F3EC}"/>
              </c:ext>
            </c:extLst>
          </c:dPt>
          <c:dPt>
            <c:idx val="2"/>
            <c:invertIfNegative val="0"/>
            <c:bubble3D val="0"/>
            <c:spPr>
              <a:solidFill>
                <a:srgbClr val="C75959">
                  <a:alpha val="50000"/>
                </a:srgbClr>
              </a:solidFill>
              <a:ln w="6350">
                <a:solidFill>
                  <a:schemeClr val="bg1"/>
                </a:solidFill>
              </a:ln>
              <a:effectLst/>
            </c:spPr>
            <c:extLst>
              <c:ext xmlns:c16="http://schemas.microsoft.com/office/drawing/2014/chart" uri="{C3380CC4-5D6E-409C-BE32-E72D297353CC}">
                <c16:uniqueId val="{00000010-354B-4C9A-A83C-25A4DBA5F3EC}"/>
              </c:ext>
            </c:extLst>
          </c:dPt>
          <c:dPt>
            <c:idx val="3"/>
            <c:invertIfNegative val="0"/>
            <c:bubble3D val="0"/>
            <c:spPr>
              <a:solidFill>
                <a:srgbClr val="097B9F">
                  <a:alpha val="50000"/>
                </a:srgbClr>
              </a:solidFill>
              <a:ln w="6350">
                <a:solidFill>
                  <a:schemeClr val="bg1"/>
                </a:solidFill>
              </a:ln>
              <a:effectLst/>
            </c:spPr>
            <c:extLst>
              <c:ext xmlns:c16="http://schemas.microsoft.com/office/drawing/2014/chart" uri="{C3380CC4-5D6E-409C-BE32-E72D297353CC}">
                <c16:uniqueId val="{00000012-354B-4C9A-A83C-25A4DBA5F3EC}"/>
              </c:ext>
            </c:extLst>
          </c:dPt>
          <c:dPt>
            <c:idx val="4"/>
            <c:invertIfNegative val="0"/>
            <c:bubble3D val="0"/>
            <c:spPr>
              <a:solidFill>
                <a:srgbClr val="8C9703">
                  <a:alpha val="49804"/>
                </a:srgbClr>
              </a:solidFill>
              <a:ln w="6350">
                <a:solidFill>
                  <a:schemeClr val="bg1"/>
                </a:solidFill>
              </a:ln>
              <a:effectLst/>
            </c:spPr>
            <c:extLst>
              <c:ext xmlns:c16="http://schemas.microsoft.com/office/drawing/2014/chart" uri="{C3380CC4-5D6E-409C-BE32-E72D297353CC}">
                <c16:uniqueId val="{00000014-354B-4C9A-A83C-25A4DBA5F3EC}"/>
              </c:ext>
            </c:extLst>
          </c:dPt>
          <c:dLbls>
            <c:dLbl>
              <c:idx val="2"/>
              <c:layout>
                <c:manualLayout>
                  <c:x val="6.0386473429951135E-3"/>
                  <c:y val="6.94444444444450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354B-4C9A-A83C-25A4DBA5F3EC}"/>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Brighthouse!$J$3:$J$7</c:f>
              <c:strCache>
                <c:ptCount val="5"/>
                <c:pt idx="0">
                  <c:v>Government</c:v>
                </c:pt>
                <c:pt idx="1">
                  <c:v>Public Corporates</c:v>
                </c:pt>
                <c:pt idx="2">
                  <c:v>Structured</c:v>
                </c:pt>
                <c:pt idx="3">
                  <c:v>Private Credit</c:v>
                </c:pt>
                <c:pt idx="4">
                  <c:v>PE and RE</c:v>
                </c:pt>
              </c:strCache>
            </c:strRef>
          </c:cat>
          <c:val>
            <c:numRef>
              <c:f>Voya!$K$3:$K$7</c:f>
              <c:numCache>
                <c:formatCode>0.0%</c:formatCode>
                <c:ptCount val="5"/>
                <c:pt idx="0">
                  <c:v>6.4000000000000001E-2</c:v>
                </c:pt>
                <c:pt idx="1">
                  <c:v>0.26700000000000002</c:v>
                </c:pt>
                <c:pt idx="2">
                  <c:v>0.25900000000000001</c:v>
                </c:pt>
                <c:pt idx="3">
                  <c:v>0.36700000000000005</c:v>
                </c:pt>
                <c:pt idx="4">
                  <c:v>4.4999999999999998E-2</c:v>
                </c:pt>
              </c:numCache>
            </c:numRef>
          </c:val>
          <c:extLst>
            <c:ext xmlns:c16="http://schemas.microsoft.com/office/drawing/2014/chart" uri="{C3380CC4-5D6E-409C-BE32-E72D297353CC}">
              <c16:uniqueId val="{00000015-354B-4C9A-A83C-25A4DBA5F3EC}"/>
            </c:ext>
          </c:extLst>
        </c:ser>
        <c:dLbls>
          <c:showLegendKey val="0"/>
          <c:showVal val="0"/>
          <c:showCatName val="0"/>
          <c:showSerName val="0"/>
          <c:showPercent val="0"/>
          <c:showBubbleSize val="0"/>
        </c:dLbls>
        <c:gapWidth val="100"/>
        <c:axId val="657822176"/>
        <c:axId val="657812096"/>
      </c:barChart>
      <c:valAx>
        <c:axId val="657812096"/>
        <c:scaling>
          <c:orientation val="minMax"/>
        </c:scaling>
        <c:delete val="1"/>
        <c:axPos val="b"/>
        <c:numFmt formatCode="0.0%" sourceLinked="1"/>
        <c:majorTickMark val="out"/>
        <c:minorTickMark val="none"/>
        <c:tickLblPos val="nextTo"/>
        <c:crossAx val="657822176"/>
        <c:crosses val="autoZero"/>
        <c:crossBetween val="between"/>
      </c:valAx>
      <c:catAx>
        <c:axId val="657822176"/>
        <c:scaling>
          <c:orientation val="minMax"/>
        </c:scaling>
        <c:delete val="1"/>
        <c:axPos val="l"/>
        <c:numFmt formatCode="General" sourceLinked="1"/>
        <c:majorTickMark val="none"/>
        <c:minorTickMark val="none"/>
        <c:tickLblPos val="nextTo"/>
        <c:crossAx val="657812096"/>
        <c:crosses val="autoZero"/>
        <c:auto val="1"/>
        <c:lblAlgn val="ctr"/>
        <c:lblOffset val="100"/>
        <c:noMultiLvlLbl val="0"/>
      </c:catAx>
      <c:spPr>
        <a:noFill/>
      </c:spPr>
    </c:plotArea>
    <c:plotVisOnly val="1"/>
    <c:dispBlanksAs val="gap"/>
    <c:showDLblsOverMax val="0"/>
    <c:extLst/>
  </c:chart>
  <c:spPr>
    <a:noFill/>
    <a:ln w="9525" cap="flat" cmpd="sng" algn="ctr">
      <a:noFill/>
      <a:round/>
    </a:ln>
    <a:effectLst/>
  </c:spPr>
  <c:txPr>
    <a:bodyPr/>
    <a:lstStyle/>
    <a:p>
      <a:pPr>
        <a:defRPr sz="5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355965147115804E-2"/>
          <c:y val="4.1002642638107399E-2"/>
          <c:w val="0.92066971407148712"/>
          <c:h val="0.86026565278728195"/>
        </c:manualLayout>
      </c:layout>
      <c:barChart>
        <c:barDir val="col"/>
        <c:grouping val="clustered"/>
        <c:varyColors val="0"/>
        <c:ser>
          <c:idx val="0"/>
          <c:order val="0"/>
          <c:tx>
            <c:strRef>
              <c:f>'Time Diversification'!$W$41</c:f>
              <c:strCache>
                <c:ptCount val="1"/>
                <c:pt idx="0">
                  <c:v>1Y</c:v>
                </c:pt>
              </c:strCache>
            </c:strRef>
          </c:tx>
          <c:spPr>
            <a:solidFill>
              <a:srgbClr val="1E5C56"/>
            </a:solidFill>
            <a:ln>
              <a:solidFill>
                <a:schemeClr val="bg1"/>
              </a:solidFill>
            </a:ln>
            <a:effectLst/>
          </c:spPr>
          <c:invertIfNegative val="0"/>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Diversification'!$V$48:$V$51</c:f>
              <c:strCache>
                <c:ptCount val="4"/>
                <c:pt idx="0">
                  <c:v>UST</c:v>
                </c:pt>
                <c:pt idx="1">
                  <c:v>IG</c:v>
                </c:pt>
                <c:pt idx="2">
                  <c:v>HY</c:v>
                </c:pt>
                <c:pt idx="3">
                  <c:v>Structured</c:v>
                </c:pt>
              </c:strCache>
            </c:strRef>
          </c:cat>
          <c:val>
            <c:numRef>
              <c:f>'Time Diversification'!$W$48:$W$51</c:f>
              <c:numCache>
                <c:formatCode>0.00%</c:formatCode>
                <c:ptCount val="4"/>
                <c:pt idx="0">
                  <c:v>9.7875598821778639E-2</c:v>
                </c:pt>
                <c:pt idx="1">
                  <c:v>5.8458183696964448E-2</c:v>
                </c:pt>
                <c:pt idx="2">
                  <c:v>0.14508074983801164</c:v>
                </c:pt>
                <c:pt idx="3">
                  <c:v>7.2357304441311235E-2</c:v>
                </c:pt>
              </c:numCache>
            </c:numRef>
          </c:val>
          <c:extLst>
            <c:ext xmlns:c16="http://schemas.microsoft.com/office/drawing/2014/chart" uri="{C3380CC4-5D6E-409C-BE32-E72D297353CC}">
              <c16:uniqueId val="{00000000-E876-4B9D-A61A-AD69B36C8999}"/>
            </c:ext>
          </c:extLst>
        </c:ser>
        <c:ser>
          <c:idx val="1"/>
          <c:order val="1"/>
          <c:tx>
            <c:strRef>
              <c:f>'Time Diversification'!$X$41</c:f>
              <c:strCache>
                <c:ptCount val="1"/>
                <c:pt idx="0">
                  <c:v>2Y</c:v>
                </c:pt>
              </c:strCache>
            </c:strRef>
          </c:tx>
          <c:spPr>
            <a:solidFill>
              <a:srgbClr val="27776F"/>
            </a:solidFill>
            <a:ln>
              <a:solidFill>
                <a:schemeClr val="bg1"/>
              </a:solidFill>
            </a:ln>
            <a:effectLst/>
          </c:spPr>
          <c:invertIfNegative val="0"/>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Diversification'!$V$48:$V$51</c:f>
              <c:strCache>
                <c:ptCount val="4"/>
                <c:pt idx="0">
                  <c:v>UST</c:v>
                </c:pt>
                <c:pt idx="1">
                  <c:v>IG</c:v>
                </c:pt>
                <c:pt idx="2">
                  <c:v>HY</c:v>
                </c:pt>
                <c:pt idx="3">
                  <c:v>Structured</c:v>
                </c:pt>
              </c:strCache>
            </c:strRef>
          </c:cat>
          <c:val>
            <c:numRef>
              <c:f>'Time Diversification'!$X$48:$X$51</c:f>
              <c:numCache>
                <c:formatCode>0.00%</c:formatCode>
                <c:ptCount val="4"/>
                <c:pt idx="0">
                  <c:v>9.6488820823280946E-2</c:v>
                </c:pt>
                <c:pt idx="1">
                  <c:v>6.0247651920115677E-2</c:v>
                </c:pt>
                <c:pt idx="2">
                  <c:v>0.12731293089659049</c:v>
                </c:pt>
                <c:pt idx="3">
                  <c:v>7.2320533427223374E-2</c:v>
                </c:pt>
              </c:numCache>
            </c:numRef>
          </c:val>
          <c:extLst>
            <c:ext xmlns:c16="http://schemas.microsoft.com/office/drawing/2014/chart" uri="{C3380CC4-5D6E-409C-BE32-E72D297353CC}">
              <c16:uniqueId val="{00000001-E876-4B9D-A61A-AD69B36C8999}"/>
            </c:ext>
          </c:extLst>
        </c:ser>
        <c:ser>
          <c:idx val="2"/>
          <c:order val="2"/>
          <c:tx>
            <c:strRef>
              <c:f>'Time Diversification'!$Y$41</c:f>
              <c:strCache>
                <c:ptCount val="1"/>
                <c:pt idx="0">
                  <c:v>5Y</c:v>
                </c:pt>
              </c:strCache>
            </c:strRef>
          </c:tx>
          <c:spPr>
            <a:solidFill>
              <a:srgbClr val="39ADA2"/>
            </a:solidFill>
            <a:ln>
              <a:solidFill>
                <a:schemeClr val="bg1"/>
              </a:solidFill>
            </a:ln>
            <a:effectLst/>
          </c:spPr>
          <c:invertIfNegative val="0"/>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Diversification'!$V$48:$V$51</c:f>
              <c:strCache>
                <c:ptCount val="4"/>
                <c:pt idx="0">
                  <c:v>UST</c:v>
                </c:pt>
                <c:pt idx="1">
                  <c:v>IG</c:v>
                </c:pt>
                <c:pt idx="2">
                  <c:v>HY</c:v>
                </c:pt>
                <c:pt idx="3">
                  <c:v>Structured</c:v>
                </c:pt>
              </c:strCache>
            </c:strRef>
          </c:cat>
          <c:val>
            <c:numRef>
              <c:f>'Time Diversification'!$Y$48:$Y$51</c:f>
              <c:numCache>
                <c:formatCode>0.00%</c:formatCode>
                <c:ptCount val="4"/>
                <c:pt idx="0">
                  <c:v>9.8092546158008054E-2</c:v>
                </c:pt>
                <c:pt idx="1">
                  <c:v>5.6489208452151794E-2</c:v>
                </c:pt>
                <c:pt idx="2">
                  <c:v>9.2802359930806697E-2</c:v>
                </c:pt>
                <c:pt idx="3">
                  <c:v>7.3220617116307077E-2</c:v>
                </c:pt>
              </c:numCache>
            </c:numRef>
          </c:val>
          <c:extLst>
            <c:ext xmlns:c16="http://schemas.microsoft.com/office/drawing/2014/chart" uri="{C3380CC4-5D6E-409C-BE32-E72D297353CC}">
              <c16:uniqueId val="{00000002-E876-4B9D-A61A-AD69B36C8999}"/>
            </c:ext>
          </c:extLst>
        </c:ser>
        <c:ser>
          <c:idx val="3"/>
          <c:order val="3"/>
          <c:tx>
            <c:strRef>
              <c:f>'Time Diversification'!$Z$41</c:f>
              <c:strCache>
                <c:ptCount val="1"/>
                <c:pt idx="0">
                  <c:v>10Y</c:v>
                </c:pt>
              </c:strCache>
            </c:strRef>
          </c:tx>
          <c:spPr>
            <a:solidFill>
              <a:srgbClr val="71D1C8"/>
            </a:solidFill>
          </c:spPr>
          <c:invertIfNegative val="0"/>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Diversification'!$V$48:$V$51</c:f>
              <c:strCache>
                <c:ptCount val="4"/>
                <c:pt idx="0">
                  <c:v>UST</c:v>
                </c:pt>
                <c:pt idx="1">
                  <c:v>IG</c:v>
                </c:pt>
                <c:pt idx="2">
                  <c:v>HY</c:v>
                </c:pt>
                <c:pt idx="3">
                  <c:v>Structured</c:v>
                </c:pt>
              </c:strCache>
            </c:strRef>
          </c:cat>
          <c:val>
            <c:numRef>
              <c:f>'Time Diversification'!$Z$48:$Z$51</c:f>
              <c:numCache>
                <c:formatCode>0.00%</c:formatCode>
                <c:ptCount val="4"/>
                <c:pt idx="0">
                  <c:v>0.10236534091109059</c:v>
                </c:pt>
                <c:pt idx="1">
                  <c:v>5.6560739823815459E-2</c:v>
                </c:pt>
                <c:pt idx="2">
                  <c:v>7.0403957789235083E-2</c:v>
                </c:pt>
                <c:pt idx="3">
                  <c:v>7.3085554011028675E-2</c:v>
                </c:pt>
              </c:numCache>
            </c:numRef>
          </c:val>
          <c:extLst>
            <c:ext xmlns:c16="http://schemas.microsoft.com/office/drawing/2014/chart" uri="{C3380CC4-5D6E-409C-BE32-E72D297353CC}">
              <c16:uniqueId val="{00000003-E876-4B9D-A61A-AD69B36C8999}"/>
            </c:ext>
          </c:extLst>
        </c:ser>
        <c:ser>
          <c:idx val="4"/>
          <c:order val="4"/>
          <c:tx>
            <c:strRef>
              <c:f>'Time Diversification'!$AA$41</c:f>
              <c:strCache>
                <c:ptCount val="1"/>
                <c:pt idx="0">
                  <c:v>15Y</c:v>
                </c:pt>
              </c:strCache>
            </c:strRef>
          </c:tx>
          <c:spPr>
            <a:solidFill>
              <a:srgbClr val="BAE8E4"/>
            </a:solidFill>
          </c:spPr>
          <c:invertIfNegative val="0"/>
          <c:dLbls>
            <c:numFmt formatCode="0.0%" sourceLinked="0"/>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'Time Diversification'!$V$48:$V$51</c:f>
              <c:strCache>
                <c:ptCount val="4"/>
                <c:pt idx="0">
                  <c:v>UST</c:v>
                </c:pt>
                <c:pt idx="1">
                  <c:v>IG</c:v>
                </c:pt>
                <c:pt idx="2">
                  <c:v>HY</c:v>
                </c:pt>
                <c:pt idx="3">
                  <c:v>Structured</c:v>
                </c:pt>
              </c:strCache>
            </c:strRef>
          </c:cat>
          <c:val>
            <c:numRef>
              <c:f>'Time Diversification'!$AA$48:$AA$51</c:f>
              <c:numCache>
                <c:formatCode>0.00%</c:formatCode>
                <c:ptCount val="4"/>
                <c:pt idx="0">
                  <c:v>9.9942444191023008E-2</c:v>
                </c:pt>
                <c:pt idx="1">
                  <c:v>4.750759810901968E-2</c:v>
                </c:pt>
                <c:pt idx="2">
                  <c:v>4.687833540615538E-2</c:v>
                </c:pt>
                <c:pt idx="3">
                  <c:v>6.4079002204177435E-2</c:v>
                </c:pt>
              </c:numCache>
            </c:numRef>
          </c:val>
          <c:extLst>
            <c:ext xmlns:c16="http://schemas.microsoft.com/office/drawing/2014/chart" uri="{C3380CC4-5D6E-409C-BE32-E72D297353CC}">
              <c16:uniqueId val="{00000004-E876-4B9D-A61A-AD69B36C8999}"/>
            </c:ext>
          </c:extLst>
        </c:ser>
        <c:dLbls>
          <c:dLblPos val="outEnd"/>
          <c:showLegendKey val="0"/>
          <c:showVal val="1"/>
          <c:showCatName val="0"/>
          <c:showSerName val="0"/>
          <c:showPercent val="0"/>
          <c:showBubbleSize val="0"/>
        </c:dLbls>
        <c:gapWidth val="97"/>
        <c:overlap val="-18"/>
        <c:axId val="1300598863"/>
        <c:axId val="1300610383"/>
      </c:barChart>
      <c:catAx>
        <c:axId val="1300598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300610383"/>
        <c:crosses val="autoZero"/>
        <c:auto val="1"/>
        <c:lblAlgn val="ctr"/>
        <c:lblOffset val="100"/>
        <c:noMultiLvlLbl val="0"/>
      </c:catAx>
      <c:valAx>
        <c:axId val="1300610383"/>
        <c:scaling>
          <c:orientation val="minMax"/>
        </c:scaling>
        <c:delete val="0"/>
        <c:axPos val="l"/>
        <c:numFmt formatCode="0%" sourceLinked="0"/>
        <c:majorTickMark val="none"/>
        <c:minorTickMark val="none"/>
        <c:tickLblPos val="nextTo"/>
        <c:spPr>
          <a:noFill/>
          <a:ln>
            <a:solidFill>
              <a:schemeClr val="bg1">
                <a:lumMod val="85000"/>
              </a:schemeClr>
            </a:solidFill>
          </a:ln>
          <a:effectLst/>
        </c:spPr>
        <c:txPr>
          <a:bodyPr rot="-60000000" vert="horz"/>
          <a:lstStyle/>
          <a:p>
            <a:pPr>
              <a:defRPr/>
            </a:pPr>
            <a:endParaRPr lang="en-US"/>
          </a:p>
        </c:txPr>
        <c:crossAx val="1300598863"/>
        <c:crosses val="autoZero"/>
        <c:crossBetween val="between"/>
        <c:majorUnit val="4.0000000000000008E-2"/>
      </c:valAx>
    </c:plotArea>
    <c:legend>
      <c:legendPos val="b"/>
      <c:layout>
        <c:manualLayout>
          <c:xMode val="edge"/>
          <c:yMode val="edge"/>
          <c:x val="0.11503754006873959"/>
          <c:y val="8.8965049877761798E-2"/>
          <c:w val="0.30259242229054806"/>
          <c:h val="6.753485049624218E-2"/>
        </c:manualLayout>
      </c:layout>
      <c:overlay val="0"/>
      <c:spPr>
        <a:noFill/>
        <a:ln>
          <a:noFill/>
        </a:ln>
        <a:effectLst/>
      </c:spPr>
      <c:txPr>
        <a:bodyPr rot="0" vert="horz"/>
        <a:lstStyle/>
        <a:p>
          <a:pPr>
            <a:defRPr/>
          </a:pPr>
          <a:endParaRPr lang="en-US"/>
        </a:p>
      </c:txPr>
    </c:legend>
    <c:plotVisOnly val="1"/>
    <c:dispBlanksAs val="gap"/>
    <c:showDLblsOverMax val="0"/>
  </c:chart>
  <c:spPr>
    <a:ln>
      <a:noFill/>
    </a:ln>
  </c:spPr>
  <c:txPr>
    <a:bodyPr/>
    <a:lstStyle/>
    <a:p>
      <a:pPr>
        <a:defRPr sz="600">
          <a:solidFill>
            <a:schemeClr val="tx1"/>
          </a:solidFill>
          <a:latin typeface="Gill Sans"/>
          <a:cs typeface="Times New Roman" panose="02020603050405020304" pitchFamily="18"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0" i="0" u="none" strike="noStrike" kern="1200" spc="0" baseline="0">
                <a:solidFill>
                  <a:sysClr val="windowText" lastClr="000000"/>
                </a:solidFill>
                <a:latin typeface="Gill Sans"/>
                <a:ea typeface="+mn-ea"/>
                <a:cs typeface="Times New Roman" panose="02020603050405020304" pitchFamily="18" charset="0"/>
              </a:defRPr>
            </a:pPr>
            <a:r>
              <a:rPr lang="en-US"/>
              <a:t>US IG 1-3Y</a:t>
            </a:r>
          </a:p>
        </c:rich>
      </c:tx>
      <c:overlay val="0"/>
      <c:spPr>
        <a:noFill/>
        <a:ln>
          <a:noFill/>
        </a:ln>
        <a:effectLst/>
      </c:spPr>
      <c:txPr>
        <a:bodyPr rot="0" spcFirstLastPara="1" vertOverflow="ellipsis" vert="horz" wrap="square" anchor="ctr" anchorCtr="1"/>
        <a:lstStyle/>
        <a:p>
          <a:pPr>
            <a:defRPr sz="840" b="0" i="0" u="none" strike="noStrike" kern="1200" spc="0" baseline="0">
              <a:solidFill>
                <a:sysClr val="windowText" lastClr="000000"/>
              </a:solidFill>
              <a:latin typeface="Gill Sans"/>
              <a:ea typeface="+mn-ea"/>
              <a:cs typeface="Times New Roman" panose="02020603050405020304" pitchFamily="18" charset="0"/>
            </a:defRPr>
          </a:pPr>
          <a:endParaRPr lang="en-US"/>
        </a:p>
      </c:txPr>
    </c:title>
    <c:autoTitleDeleted val="0"/>
    <c:plotArea>
      <c:layout/>
      <c:scatterChart>
        <c:scatterStyle val="lineMarker"/>
        <c:varyColors val="0"/>
        <c:ser>
          <c:idx val="0"/>
          <c:order val="0"/>
          <c:spPr>
            <a:ln w="25400" cap="rnd">
              <a:noFill/>
              <a:round/>
            </a:ln>
            <a:effectLst/>
          </c:spPr>
          <c:marker>
            <c:symbol val="circle"/>
            <c:size val="2"/>
            <c:spPr>
              <a:solidFill>
                <a:srgbClr val="2D877E"/>
              </a:solidFill>
              <a:ln w="9525">
                <a:noFill/>
              </a:ln>
              <a:effectLst/>
            </c:spPr>
          </c:marker>
          <c:trendline>
            <c:spPr>
              <a:ln w="19050" cap="rnd">
                <a:solidFill>
                  <a:schemeClr val="accent1"/>
                </a:solidFill>
                <a:prstDash val="sysDot"/>
              </a:ln>
              <a:effectLst/>
            </c:spPr>
            <c:trendlineType val="linear"/>
            <c:dispRSqr val="0"/>
            <c:dispEq val="0"/>
          </c:trendline>
          <c:trendline>
            <c:spPr>
              <a:ln w="19050" cap="rnd">
                <a:solidFill>
                  <a:srgbClr val="2D877E"/>
                </a:solidFill>
                <a:prstDash val="solid"/>
              </a:ln>
              <a:effectLst/>
            </c:spPr>
            <c:trendlineType val="linear"/>
            <c:dispRSqr val="1"/>
            <c:dispEq val="1"/>
            <c:trendlineLbl>
              <c:layout>
                <c:manualLayout>
                  <c:x val="-0.12068954528619755"/>
                  <c:y val="-3.3891812359621097E-2"/>
                </c:manualLayout>
              </c:layout>
              <c:numFmt formatCode="#,##0.00" sourceLinked="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trendlineLbl>
          </c:trendline>
          <c:xVal>
            <c:numRef>
              <c:f>'stdev_vs_rmse (2)'!$A$2:$A$236</c:f>
              <c:numCache>
                <c:formatCode>0.00%</c:formatCode>
                <c:ptCount val="235"/>
                <c:pt idx="0">
                  <c:v>4.1395710000000002E-2</c:v>
                </c:pt>
                <c:pt idx="1">
                  <c:v>4.1659389999999998E-2</c:v>
                </c:pt>
                <c:pt idx="2">
                  <c:v>4.0245709999999997E-2</c:v>
                </c:pt>
                <c:pt idx="3">
                  <c:v>4.382817E-2</c:v>
                </c:pt>
                <c:pt idx="4">
                  <c:v>4.2047399999999999E-2</c:v>
                </c:pt>
                <c:pt idx="5">
                  <c:v>4.2944030000000001E-2</c:v>
                </c:pt>
                <c:pt idx="6">
                  <c:v>4.1150810000000003E-2</c:v>
                </c:pt>
                <c:pt idx="7">
                  <c:v>4.1358889999999995E-2</c:v>
                </c:pt>
                <c:pt idx="8">
                  <c:v>4.23918E-2</c:v>
                </c:pt>
                <c:pt idx="9">
                  <c:v>4.3748829999999995E-2</c:v>
                </c:pt>
                <c:pt idx="10">
                  <c:v>4.3561550000000004E-2</c:v>
                </c:pt>
                <c:pt idx="11">
                  <c:v>4.2211730000000003E-2</c:v>
                </c:pt>
                <c:pt idx="12">
                  <c:v>4.7605170000000002E-2</c:v>
                </c:pt>
                <c:pt idx="13">
                  <c:v>5.2791689999999995E-2</c:v>
                </c:pt>
                <c:pt idx="14">
                  <c:v>5.7849579999999998E-2</c:v>
                </c:pt>
                <c:pt idx="15">
                  <c:v>6.0454619999999994E-2</c:v>
                </c:pt>
                <c:pt idx="16">
                  <c:v>6.198766E-2</c:v>
                </c:pt>
                <c:pt idx="17">
                  <c:v>6.0011020000000005E-2</c:v>
                </c:pt>
                <c:pt idx="18">
                  <c:v>6.148849E-2</c:v>
                </c:pt>
                <c:pt idx="19">
                  <c:v>6.595202E-2</c:v>
                </c:pt>
                <c:pt idx="20">
                  <c:v>6.807705E-2</c:v>
                </c:pt>
                <c:pt idx="21">
                  <c:v>7.4619210000000005E-2</c:v>
                </c:pt>
                <c:pt idx="22">
                  <c:v>7.7413910000000002E-2</c:v>
                </c:pt>
                <c:pt idx="23">
                  <c:v>7.3132219999999998E-2</c:v>
                </c:pt>
                <c:pt idx="24">
                  <c:v>6.8458610000000003E-2</c:v>
                </c:pt>
                <c:pt idx="25">
                  <c:v>6.8508750000000007E-2</c:v>
                </c:pt>
                <c:pt idx="26">
                  <c:v>6.6604960000000005E-2</c:v>
                </c:pt>
                <c:pt idx="27">
                  <c:v>5.9679399999999994E-2</c:v>
                </c:pt>
                <c:pt idx="28">
                  <c:v>5.9356270000000003E-2</c:v>
                </c:pt>
                <c:pt idx="29">
                  <c:v>5.9888579999999997E-2</c:v>
                </c:pt>
                <c:pt idx="30">
                  <c:v>5.9343890000000003E-2</c:v>
                </c:pt>
                <c:pt idx="31">
                  <c:v>5.9389260000000006E-2</c:v>
                </c:pt>
                <c:pt idx="32">
                  <c:v>5.7533770000000005E-2</c:v>
                </c:pt>
                <c:pt idx="33">
                  <c:v>5.525762E-2</c:v>
                </c:pt>
                <c:pt idx="34">
                  <c:v>5.3651580000000004E-2</c:v>
                </c:pt>
                <c:pt idx="35">
                  <c:v>5.1065360000000004E-2</c:v>
                </c:pt>
                <c:pt idx="36">
                  <c:v>5.5343840000000005E-2</c:v>
                </c:pt>
                <c:pt idx="37">
                  <c:v>5.8527420000000004E-2</c:v>
                </c:pt>
                <c:pt idx="38">
                  <c:v>6.0928829999999996E-2</c:v>
                </c:pt>
                <c:pt idx="39">
                  <c:v>6.2736850000000011E-2</c:v>
                </c:pt>
                <c:pt idx="40">
                  <c:v>6.161937E-2</c:v>
                </c:pt>
                <c:pt idx="41">
                  <c:v>6.2570529999999999E-2</c:v>
                </c:pt>
                <c:pt idx="42">
                  <c:v>6.3771289999999994E-2</c:v>
                </c:pt>
                <c:pt idx="43">
                  <c:v>6.1312779999999997E-2</c:v>
                </c:pt>
                <c:pt idx="44">
                  <c:v>5.7977540000000001E-2</c:v>
                </c:pt>
                <c:pt idx="45">
                  <c:v>5.6426780000000003E-2</c:v>
                </c:pt>
                <c:pt idx="46">
                  <c:v>5.9215330000000004E-2</c:v>
                </c:pt>
                <c:pt idx="47">
                  <c:v>5.9430079999999996E-2</c:v>
                </c:pt>
                <c:pt idx="48">
                  <c:v>6.0866030000000002E-2</c:v>
                </c:pt>
                <c:pt idx="49">
                  <c:v>6.4575839999999995E-2</c:v>
                </c:pt>
                <c:pt idx="50">
                  <c:v>6.2991469999999994E-2</c:v>
                </c:pt>
                <c:pt idx="51">
                  <c:v>6.2131660000000005E-2</c:v>
                </c:pt>
                <c:pt idx="52">
                  <c:v>6.1120150000000005E-2</c:v>
                </c:pt>
                <c:pt idx="53">
                  <c:v>5.775301E-2</c:v>
                </c:pt>
                <c:pt idx="54">
                  <c:v>6.0286470000000002E-2</c:v>
                </c:pt>
                <c:pt idx="55">
                  <c:v>5.8661629999999999E-2</c:v>
                </c:pt>
                <c:pt idx="56">
                  <c:v>5.7305210000000002E-2</c:v>
                </c:pt>
                <c:pt idx="57">
                  <c:v>5.8816019999999997E-2</c:v>
                </c:pt>
                <c:pt idx="58">
                  <c:v>5.7679429999999997E-2</c:v>
                </c:pt>
                <c:pt idx="59">
                  <c:v>5.4921319999999996E-2</c:v>
                </c:pt>
                <c:pt idx="60">
                  <c:v>5.6803480000000003E-2</c:v>
                </c:pt>
                <c:pt idx="61">
                  <c:v>5.7283390000000003E-2</c:v>
                </c:pt>
                <c:pt idx="62">
                  <c:v>5.7160200000000001E-2</c:v>
                </c:pt>
                <c:pt idx="63">
                  <c:v>5.6877740000000003E-2</c:v>
                </c:pt>
                <c:pt idx="64">
                  <c:v>5.6757179999999997E-2</c:v>
                </c:pt>
                <c:pt idx="65">
                  <c:v>5.6654389999999999E-2</c:v>
                </c:pt>
                <c:pt idx="66">
                  <c:v>5.3357419999999996E-2</c:v>
                </c:pt>
                <c:pt idx="67">
                  <c:v>4.9756649999999999E-2</c:v>
                </c:pt>
                <c:pt idx="68">
                  <c:v>4.8187819999999999E-2</c:v>
                </c:pt>
                <c:pt idx="69">
                  <c:v>5.0145559999999999E-2</c:v>
                </c:pt>
                <c:pt idx="70">
                  <c:v>5.0235120000000001E-2</c:v>
                </c:pt>
                <c:pt idx="71">
                  <c:v>5.041926E-2</c:v>
                </c:pt>
                <c:pt idx="72">
                  <c:v>5.395784E-2</c:v>
                </c:pt>
                <c:pt idx="73">
                  <c:v>5.2392620000000001E-2</c:v>
                </c:pt>
                <c:pt idx="74">
                  <c:v>5.3014800000000001E-2</c:v>
                </c:pt>
                <c:pt idx="75">
                  <c:v>5.6263189999999998E-2</c:v>
                </c:pt>
                <c:pt idx="76">
                  <c:v>5.730971E-2</c:v>
                </c:pt>
                <c:pt idx="77">
                  <c:v>5.8672430000000005E-2</c:v>
                </c:pt>
                <c:pt idx="78">
                  <c:v>6.0237869999999999E-2</c:v>
                </c:pt>
                <c:pt idx="79">
                  <c:v>5.9242210000000003E-2</c:v>
                </c:pt>
                <c:pt idx="80">
                  <c:v>6.0511200000000001E-2</c:v>
                </c:pt>
                <c:pt idx="81">
                  <c:v>6.2338319999999996E-2</c:v>
                </c:pt>
                <c:pt idx="82">
                  <c:v>6.4998810000000004E-2</c:v>
                </c:pt>
                <c:pt idx="83">
                  <c:v>6.8470610000000001E-2</c:v>
                </c:pt>
                <c:pt idx="84">
                  <c:v>6.7773449999999999E-2</c:v>
                </c:pt>
                <c:pt idx="85">
                  <c:v>6.803729E-2</c:v>
                </c:pt>
                <c:pt idx="86">
                  <c:v>7.0111569999999998E-2</c:v>
                </c:pt>
                <c:pt idx="87">
                  <c:v>7.1533769999999997E-2</c:v>
                </c:pt>
                <c:pt idx="88">
                  <c:v>6.8603310000000001E-2</c:v>
                </c:pt>
                <c:pt idx="89">
                  <c:v>6.7989809999999998E-2</c:v>
                </c:pt>
                <c:pt idx="90">
                  <c:v>6.6426730000000003E-2</c:v>
                </c:pt>
                <c:pt idx="91">
                  <c:v>6.4830490000000005E-2</c:v>
                </c:pt>
                <c:pt idx="92">
                  <c:v>6.5266850000000001E-2</c:v>
                </c:pt>
                <c:pt idx="93">
                  <c:v>6.2670870000000004E-2</c:v>
                </c:pt>
                <c:pt idx="94">
                  <c:v>5.8485780000000001E-2</c:v>
                </c:pt>
                <c:pt idx="95">
                  <c:v>5.2380009999999998E-2</c:v>
                </c:pt>
                <c:pt idx="96">
                  <c:v>5.0684259999999995E-2</c:v>
                </c:pt>
                <c:pt idx="97">
                  <c:v>4.8338070000000004E-2</c:v>
                </c:pt>
                <c:pt idx="98">
                  <c:v>4.8215769999999998E-2</c:v>
                </c:pt>
                <c:pt idx="99">
                  <c:v>4.7355140000000004E-2</c:v>
                </c:pt>
                <c:pt idx="100">
                  <c:v>4.7833920000000002E-2</c:v>
                </c:pt>
                <c:pt idx="101">
                  <c:v>4.3183160000000005E-2</c:v>
                </c:pt>
                <c:pt idx="102">
                  <c:v>4.1704049999999999E-2</c:v>
                </c:pt>
                <c:pt idx="103">
                  <c:v>3.5942019999999998E-2</c:v>
                </c:pt>
                <c:pt idx="104">
                  <c:v>3.3656229999999995E-2</c:v>
                </c:pt>
                <c:pt idx="105">
                  <c:v>3.3746779999999997E-2</c:v>
                </c:pt>
                <c:pt idx="106">
                  <c:v>3.4925980000000002E-2</c:v>
                </c:pt>
                <c:pt idx="107">
                  <c:v>3.5295449999999999E-2</c:v>
                </c:pt>
                <c:pt idx="108">
                  <c:v>3.5378759999999995E-2</c:v>
                </c:pt>
                <c:pt idx="109">
                  <c:v>4.1225370000000004E-2</c:v>
                </c:pt>
                <c:pt idx="110">
                  <c:v>3.6918190000000004E-2</c:v>
                </c:pt>
                <c:pt idx="111">
                  <c:v>3.5699299999999996E-2</c:v>
                </c:pt>
                <c:pt idx="112">
                  <c:v>3.3145620000000001E-2</c:v>
                </c:pt>
                <c:pt idx="113">
                  <c:v>2.9166669999999999E-2</c:v>
                </c:pt>
                <c:pt idx="114">
                  <c:v>2.9694620000000001E-2</c:v>
                </c:pt>
                <c:pt idx="115">
                  <c:v>3.0413619999999999E-2</c:v>
                </c:pt>
                <c:pt idx="116">
                  <c:v>2.8628770000000001E-2</c:v>
                </c:pt>
                <c:pt idx="117">
                  <c:v>2.754274E-2</c:v>
                </c:pt>
                <c:pt idx="118">
                  <c:v>2.6875119999999999E-2</c:v>
                </c:pt>
                <c:pt idx="119">
                  <c:v>2.6041979999999999E-2</c:v>
                </c:pt>
                <c:pt idx="120">
                  <c:v>2.810091E-2</c:v>
                </c:pt>
                <c:pt idx="121">
                  <c:v>2.5348929999999999E-2</c:v>
                </c:pt>
                <c:pt idx="122">
                  <c:v>2.6440320000000003E-2</c:v>
                </c:pt>
                <c:pt idx="123">
                  <c:v>2.6818640000000001E-2</c:v>
                </c:pt>
                <c:pt idx="124">
                  <c:v>2.664424E-2</c:v>
                </c:pt>
                <c:pt idx="125">
                  <c:v>2.1946669999999998E-2</c:v>
                </c:pt>
                <c:pt idx="126">
                  <c:v>2.3203990000000001E-2</c:v>
                </c:pt>
                <c:pt idx="127">
                  <c:v>1.9980189999999998E-2</c:v>
                </c:pt>
                <c:pt idx="128">
                  <c:v>2.2195909999999999E-2</c:v>
                </c:pt>
                <c:pt idx="129">
                  <c:v>2.3569719999999999E-2</c:v>
                </c:pt>
                <c:pt idx="130">
                  <c:v>2.1622539999999999E-2</c:v>
                </c:pt>
                <c:pt idx="131">
                  <c:v>2.1555669999999999E-2</c:v>
                </c:pt>
                <c:pt idx="132">
                  <c:v>2.0304900000000001E-2</c:v>
                </c:pt>
                <c:pt idx="133">
                  <c:v>1.9572309999999999E-2</c:v>
                </c:pt>
                <c:pt idx="134">
                  <c:v>2.542109E-2</c:v>
                </c:pt>
                <c:pt idx="135">
                  <c:v>2.7987109999999999E-2</c:v>
                </c:pt>
                <c:pt idx="136">
                  <c:v>2.9624130000000002E-2</c:v>
                </c:pt>
                <c:pt idx="137">
                  <c:v>2.8966389999999998E-2</c:v>
                </c:pt>
                <c:pt idx="138">
                  <c:v>2.6557849999999997E-2</c:v>
                </c:pt>
                <c:pt idx="139">
                  <c:v>2.8296100000000001E-2</c:v>
                </c:pt>
                <c:pt idx="140">
                  <c:v>2.796761E-2</c:v>
                </c:pt>
                <c:pt idx="141">
                  <c:v>3.2245290000000003E-2</c:v>
                </c:pt>
                <c:pt idx="142">
                  <c:v>3.2616399999999997E-2</c:v>
                </c:pt>
                <c:pt idx="143">
                  <c:v>3.4548019999999999E-2</c:v>
                </c:pt>
                <c:pt idx="144">
                  <c:v>3.7395539999999998E-2</c:v>
                </c:pt>
                <c:pt idx="145">
                  <c:v>3.9889939999999999E-2</c:v>
                </c:pt>
                <c:pt idx="146">
                  <c:v>3.8583980000000004E-2</c:v>
                </c:pt>
                <c:pt idx="147">
                  <c:v>3.8052250000000003E-2</c:v>
                </c:pt>
                <c:pt idx="148">
                  <c:v>3.8928569999999996E-2</c:v>
                </c:pt>
                <c:pt idx="149">
                  <c:v>4.2181969999999999E-2</c:v>
                </c:pt>
                <c:pt idx="150">
                  <c:v>4.0589979999999998E-2</c:v>
                </c:pt>
                <c:pt idx="151">
                  <c:v>4.3942639999999998E-2</c:v>
                </c:pt>
                <c:pt idx="152">
                  <c:v>4.6396480000000004E-2</c:v>
                </c:pt>
                <c:pt idx="153">
                  <c:v>4.6826489999999998E-2</c:v>
                </c:pt>
                <c:pt idx="154">
                  <c:v>4.6546120000000003E-2</c:v>
                </c:pt>
                <c:pt idx="155">
                  <c:v>4.7655299999999998E-2</c:v>
                </c:pt>
                <c:pt idx="156">
                  <c:v>4.9148569999999996E-2</c:v>
                </c:pt>
                <c:pt idx="157">
                  <c:v>5.0780190000000003E-2</c:v>
                </c:pt>
                <c:pt idx="158">
                  <c:v>5.1192960000000003E-2</c:v>
                </c:pt>
                <c:pt idx="159">
                  <c:v>5.2871750000000002E-2</c:v>
                </c:pt>
                <c:pt idx="160">
                  <c:v>5.4279070000000006E-2</c:v>
                </c:pt>
                <c:pt idx="161">
                  <c:v>5.2388389999999993E-2</c:v>
                </c:pt>
                <c:pt idx="162">
                  <c:v>5.0496760000000002E-2</c:v>
                </c:pt>
                <c:pt idx="163">
                  <c:v>4.9869649999999995E-2</c:v>
                </c:pt>
                <c:pt idx="164">
                  <c:v>4.9810280000000005E-2</c:v>
                </c:pt>
                <c:pt idx="165">
                  <c:v>4.9286070000000001E-2</c:v>
                </c:pt>
                <c:pt idx="166">
                  <c:v>5.0715679999999999E-2</c:v>
                </c:pt>
                <c:pt idx="167">
                  <c:v>5.1789339999999996E-2</c:v>
                </c:pt>
                <c:pt idx="168">
                  <c:v>4.8973030000000001E-2</c:v>
                </c:pt>
                <c:pt idx="169">
                  <c:v>4.938874E-2</c:v>
                </c:pt>
                <c:pt idx="170">
                  <c:v>4.9509350000000001E-2</c:v>
                </c:pt>
                <c:pt idx="171">
                  <c:v>5.2215160000000004E-2</c:v>
                </c:pt>
                <c:pt idx="172">
                  <c:v>5.2097790000000005E-2</c:v>
                </c:pt>
                <c:pt idx="173">
                  <c:v>5.0123049999999995E-2</c:v>
                </c:pt>
                <c:pt idx="174">
                  <c:v>4.7802879999999999E-2</c:v>
                </c:pt>
                <c:pt idx="175">
                  <c:v>4.5612389999999996E-2</c:v>
                </c:pt>
                <c:pt idx="176">
                  <c:v>4.4811219999999999E-2</c:v>
                </c:pt>
                <c:pt idx="177">
                  <c:v>4.0069160000000006E-2</c:v>
                </c:pt>
                <c:pt idx="178">
                  <c:v>3.9547659999999998E-2</c:v>
                </c:pt>
                <c:pt idx="179">
                  <c:v>3.2156950000000004E-2</c:v>
                </c:pt>
                <c:pt idx="180">
                  <c:v>2.967067E-2</c:v>
                </c:pt>
                <c:pt idx="181">
                  <c:v>3.0506190000000002E-2</c:v>
                </c:pt>
                <c:pt idx="182">
                  <c:v>3.3934810000000003E-2</c:v>
                </c:pt>
                <c:pt idx="183">
                  <c:v>3.597322E-2</c:v>
                </c:pt>
                <c:pt idx="184">
                  <c:v>3.6765640000000002E-2</c:v>
                </c:pt>
                <c:pt idx="185">
                  <c:v>3.6821119999999999E-2</c:v>
                </c:pt>
                <c:pt idx="186">
                  <c:v>3.6179250000000003E-2</c:v>
                </c:pt>
                <c:pt idx="187">
                  <c:v>3.9417260000000003E-2</c:v>
                </c:pt>
                <c:pt idx="188">
                  <c:v>4.0143930000000001E-2</c:v>
                </c:pt>
                <c:pt idx="189">
                  <c:v>3.9301040000000002E-2</c:v>
                </c:pt>
                <c:pt idx="190">
                  <c:v>3.3132790000000002E-2</c:v>
                </c:pt>
                <c:pt idx="191">
                  <c:v>3.3898020000000001E-2</c:v>
                </c:pt>
                <c:pt idx="192">
                  <c:v>3.0908159999999997E-2</c:v>
                </c:pt>
                <c:pt idx="193">
                  <c:v>3.0689839999999999E-2</c:v>
                </c:pt>
                <c:pt idx="194">
                  <c:v>2.9172030000000002E-2</c:v>
                </c:pt>
                <c:pt idx="195">
                  <c:v>2.3440530000000001E-2</c:v>
                </c:pt>
                <c:pt idx="196">
                  <c:v>2.2874490000000001E-2</c:v>
                </c:pt>
                <c:pt idx="197">
                  <c:v>2.0851809999999998E-2</c:v>
                </c:pt>
                <c:pt idx="198">
                  <c:v>1.9079019999999999E-2</c:v>
                </c:pt>
                <c:pt idx="199">
                  <c:v>1.8129599999999999E-2</c:v>
                </c:pt>
                <c:pt idx="200">
                  <c:v>1.6755630000000001E-2</c:v>
                </c:pt>
                <c:pt idx="201">
                  <c:v>1.619754E-2</c:v>
                </c:pt>
                <c:pt idx="202">
                  <c:v>1.7278959999999999E-2</c:v>
                </c:pt>
                <c:pt idx="203">
                  <c:v>1.390372E-2</c:v>
                </c:pt>
                <c:pt idx="204">
                  <c:v>1.4260479999999999E-2</c:v>
                </c:pt>
                <c:pt idx="205">
                  <c:v>1.485275E-2</c:v>
                </c:pt>
                <c:pt idx="206">
                  <c:v>1.427931E-2</c:v>
                </c:pt>
                <c:pt idx="207">
                  <c:v>1.435228E-2</c:v>
                </c:pt>
                <c:pt idx="208">
                  <c:v>1.36306E-2</c:v>
                </c:pt>
                <c:pt idx="209">
                  <c:v>1.267971E-2</c:v>
                </c:pt>
                <c:pt idx="210">
                  <c:v>1.3047040000000001E-2</c:v>
                </c:pt>
                <c:pt idx="211">
                  <c:v>9.7365799999999999E-3</c:v>
                </c:pt>
                <c:pt idx="212">
                  <c:v>8.450029999999999E-3</c:v>
                </c:pt>
                <c:pt idx="213">
                  <c:v>9.420669999999999E-3</c:v>
                </c:pt>
                <c:pt idx="214">
                  <c:v>1.0276749999999999E-2</c:v>
                </c:pt>
                <c:pt idx="215">
                  <c:v>9.7962099999999996E-3</c:v>
                </c:pt>
                <c:pt idx="216">
                  <c:v>1.04013E-2</c:v>
                </c:pt>
                <c:pt idx="217">
                  <c:v>1.1287450000000001E-2</c:v>
                </c:pt>
                <c:pt idx="218">
                  <c:v>9.5975499999999998E-3</c:v>
                </c:pt>
                <c:pt idx="219">
                  <c:v>8.29476E-3</c:v>
                </c:pt>
                <c:pt idx="220">
                  <c:v>8.6752800000000005E-3</c:v>
                </c:pt>
                <c:pt idx="221">
                  <c:v>7.7666500000000008E-3</c:v>
                </c:pt>
                <c:pt idx="222">
                  <c:v>7.1775999999999993E-3</c:v>
                </c:pt>
                <c:pt idx="223">
                  <c:v>8.9212400000000004E-3</c:v>
                </c:pt>
                <c:pt idx="224">
                  <c:v>7.7883599999999994E-3</c:v>
                </c:pt>
                <c:pt idx="225">
                  <c:v>8.52289E-3</c:v>
                </c:pt>
                <c:pt idx="226">
                  <c:v>8.665009999999999E-3</c:v>
                </c:pt>
                <c:pt idx="227">
                  <c:v>7.1214800000000003E-3</c:v>
                </c:pt>
                <c:pt idx="228">
                  <c:v>7.4087099999999998E-3</c:v>
                </c:pt>
                <c:pt idx="229">
                  <c:v>7.3999299999999999E-3</c:v>
                </c:pt>
                <c:pt idx="230">
                  <c:v>6.6242900000000006E-3</c:v>
                </c:pt>
                <c:pt idx="231">
                  <c:v>7.5405000000000003E-3</c:v>
                </c:pt>
                <c:pt idx="232">
                  <c:v>7.6547500000000001E-3</c:v>
                </c:pt>
                <c:pt idx="233">
                  <c:v>6.3181900000000004E-3</c:v>
                </c:pt>
                <c:pt idx="234">
                  <c:v>6.09042E-3</c:v>
                </c:pt>
              </c:numCache>
            </c:numRef>
          </c:xVal>
          <c:yVal>
            <c:numRef>
              <c:f>'stdev_vs_rmse (2)'!$B$2:$B$236</c:f>
              <c:numCache>
                <c:formatCode>0.00%</c:formatCode>
                <c:ptCount val="235"/>
                <c:pt idx="0">
                  <c:v>2.8721883245773183E-2</c:v>
                </c:pt>
                <c:pt idx="1">
                  <c:v>3.4596234715765561E-2</c:v>
                </c:pt>
                <c:pt idx="2">
                  <c:v>3.4204925430521227E-2</c:v>
                </c:pt>
                <c:pt idx="3">
                  <c:v>3.9018090808038419E-2</c:v>
                </c:pt>
                <c:pt idx="4">
                  <c:v>4.4775644594615693E-2</c:v>
                </c:pt>
                <c:pt idx="5">
                  <c:v>4.6717801311036977E-2</c:v>
                </c:pt>
                <c:pt idx="6">
                  <c:v>4.3633134882634428E-2</c:v>
                </c:pt>
                <c:pt idx="7">
                  <c:v>4.5858187632023428E-2</c:v>
                </c:pt>
                <c:pt idx="8">
                  <c:v>4.659591453352796E-2</c:v>
                </c:pt>
                <c:pt idx="9">
                  <c:v>5.4487415933283767E-2</c:v>
                </c:pt>
                <c:pt idx="10">
                  <c:v>5.3034106988018914E-2</c:v>
                </c:pt>
                <c:pt idx="11">
                  <c:v>5.3755190147083631E-2</c:v>
                </c:pt>
                <c:pt idx="12">
                  <c:v>5.8745181090038789E-2</c:v>
                </c:pt>
                <c:pt idx="13">
                  <c:v>6.2680770614823356E-2</c:v>
                </c:pt>
                <c:pt idx="14">
                  <c:v>6.5235543678808794E-2</c:v>
                </c:pt>
                <c:pt idx="15">
                  <c:v>6.3868283050563912E-2</c:v>
                </c:pt>
                <c:pt idx="16">
                  <c:v>6.4678865618085224E-2</c:v>
                </c:pt>
                <c:pt idx="17">
                  <c:v>6.3955847066529792E-2</c:v>
                </c:pt>
                <c:pt idx="18">
                  <c:v>6.3382808441437399E-2</c:v>
                </c:pt>
                <c:pt idx="19">
                  <c:v>6.7805733676243651E-2</c:v>
                </c:pt>
                <c:pt idx="20">
                  <c:v>6.7010428841749237E-2</c:v>
                </c:pt>
                <c:pt idx="21">
                  <c:v>7.9241963551432759E-2</c:v>
                </c:pt>
                <c:pt idx="22">
                  <c:v>8.4027940996090456E-2</c:v>
                </c:pt>
                <c:pt idx="23">
                  <c:v>7.6838646172282088E-2</c:v>
                </c:pt>
                <c:pt idx="24">
                  <c:v>7.0522165201765352E-2</c:v>
                </c:pt>
                <c:pt idx="25">
                  <c:v>6.8266880255461126E-2</c:v>
                </c:pt>
                <c:pt idx="26">
                  <c:v>6.4937877902178087E-2</c:v>
                </c:pt>
                <c:pt idx="27">
                  <c:v>5.8130143751553121E-2</c:v>
                </c:pt>
                <c:pt idx="28">
                  <c:v>5.9773529239368406E-2</c:v>
                </c:pt>
                <c:pt idx="29">
                  <c:v>5.7842948467092592E-2</c:v>
                </c:pt>
                <c:pt idx="30">
                  <c:v>6.3654158317371312E-2</c:v>
                </c:pt>
                <c:pt idx="31">
                  <c:v>6.1803269222313162E-2</c:v>
                </c:pt>
                <c:pt idx="32">
                  <c:v>5.7624693138997873E-2</c:v>
                </c:pt>
                <c:pt idx="33">
                  <c:v>6.0426179585116868E-2</c:v>
                </c:pt>
                <c:pt idx="34">
                  <c:v>5.7212468134216543E-2</c:v>
                </c:pt>
                <c:pt idx="35">
                  <c:v>5.6572893620687736E-2</c:v>
                </c:pt>
                <c:pt idx="36">
                  <c:v>6.3734201850318639E-2</c:v>
                </c:pt>
                <c:pt idx="37">
                  <c:v>6.5043877745351253E-2</c:v>
                </c:pt>
                <c:pt idx="38">
                  <c:v>6.5570677482782669E-2</c:v>
                </c:pt>
                <c:pt idx="39">
                  <c:v>6.8216773886005333E-2</c:v>
                </c:pt>
                <c:pt idx="40">
                  <c:v>6.5083347849893114E-2</c:v>
                </c:pt>
                <c:pt idx="41">
                  <c:v>6.6064454532804628E-2</c:v>
                </c:pt>
                <c:pt idx="42">
                  <c:v>6.8345643582182314E-2</c:v>
                </c:pt>
                <c:pt idx="43">
                  <c:v>6.4011113622730154E-2</c:v>
                </c:pt>
                <c:pt idx="44">
                  <c:v>6.3754855719406089E-2</c:v>
                </c:pt>
                <c:pt idx="45">
                  <c:v>6.7179275282345907E-2</c:v>
                </c:pt>
                <c:pt idx="46">
                  <c:v>6.8063121580038244E-2</c:v>
                </c:pt>
                <c:pt idx="47">
                  <c:v>6.6207782558832307E-2</c:v>
                </c:pt>
                <c:pt idx="48">
                  <c:v>6.8488386445183735E-2</c:v>
                </c:pt>
                <c:pt idx="49">
                  <c:v>6.9822601354459835E-2</c:v>
                </c:pt>
                <c:pt idx="50">
                  <c:v>6.3650142789294373E-2</c:v>
                </c:pt>
                <c:pt idx="51">
                  <c:v>6.4699311458912057E-2</c:v>
                </c:pt>
                <c:pt idx="52">
                  <c:v>6.0899117974274608E-2</c:v>
                </c:pt>
                <c:pt idx="53">
                  <c:v>5.5255203461461511E-2</c:v>
                </c:pt>
                <c:pt idx="54">
                  <c:v>5.6915109174568546E-2</c:v>
                </c:pt>
                <c:pt idx="55">
                  <c:v>5.3282064114568151E-2</c:v>
                </c:pt>
                <c:pt idx="56">
                  <c:v>5.1083374264566883E-2</c:v>
                </c:pt>
                <c:pt idx="57">
                  <c:v>5.4225615109413594E-2</c:v>
                </c:pt>
                <c:pt idx="58">
                  <c:v>5.1061698037930814E-2</c:v>
                </c:pt>
                <c:pt idx="59">
                  <c:v>4.7095170782524676E-2</c:v>
                </c:pt>
                <c:pt idx="60">
                  <c:v>4.6296410023815682E-2</c:v>
                </c:pt>
                <c:pt idx="61">
                  <c:v>4.8231378822005455E-2</c:v>
                </c:pt>
                <c:pt idx="62">
                  <c:v>4.8980298211498852E-2</c:v>
                </c:pt>
                <c:pt idx="63">
                  <c:v>4.6092165971807875E-2</c:v>
                </c:pt>
                <c:pt idx="64">
                  <c:v>4.5273201132363106E-2</c:v>
                </c:pt>
                <c:pt idx="65">
                  <c:v>4.9478730603167875E-2</c:v>
                </c:pt>
                <c:pt idx="66">
                  <c:v>4.5576984701461543E-2</c:v>
                </c:pt>
                <c:pt idx="67">
                  <c:v>4.5932979514661243E-2</c:v>
                </c:pt>
                <c:pt idx="68">
                  <c:v>4.6086377437970283E-2</c:v>
                </c:pt>
                <c:pt idx="69">
                  <c:v>5.2411206078162742E-2</c:v>
                </c:pt>
                <c:pt idx="70">
                  <c:v>5.0866374202005238E-2</c:v>
                </c:pt>
                <c:pt idx="71">
                  <c:v>6.1983546869515127E-2</c:v>
                </c:pt>
                <c:pt idx="72">
                  <c:v>6.6236600081716501E-2</c:v>
                </c:pt>
                <c:pt idx="73">
                  <c:v>6.2939937890407416E-2</c:v>
                </c:pt>
                <c:pt idx="74">
                  <c:v>6.5147271596621925E-2</c:v>
                </c:pt>
                <c:pt idx="75">
                  <c:v>6.9712737306245831E-2</c:v>
                </c:pt>
                <c:pt idx="76">
                  <c:v>7.0629043361690957E-2</c:v>
                </c:pt>
                <c:pt idx="77">
                  <c:v>7.3253449242539403E-2</c:v>
                </c:pt>
                <c:pt idx="78">
                  <c:v>7.9313537824506675E-2</c:v>
                </c:pt>
                <c:pt idx="79">
                  <c:v>7.6262238493373991E-2</c:v>
                </c:pt>
                <c:pt idx="80">
                  <c:v>7.9095151458933532E-2</c:v>
                </c:pt>
                <c:pt idx="81">
                  <c:v>8.5861498028683592E-2</c:v>
                </c:pt>
                <c:pt idx="82">
                  <c:v>9.2338425912382949E-2</c:v>
                </c:pt>
                <c:pt idx="83">
                  <c:v>9.0724732827565102E-2</c:v>
                </c:pt>
                <c:pt idx="84">
                  <c:v>8.6282189529532927E-2</c:v>
                </c:pt>
                <c:pt idx="85">
                  <c:v>8.5347781190700411E-2</c:v>
                </c:pt>
                <c:pt idx="86">
                  <c:v>8.0857478202814637E-2</c:v>
                </c:pt>
                <c:pt idx="87">
                  <c:v>8.4249666946340618E-2</c:v>
                </c:pt>
                <c:pt idx="88">
                  <c:v>8.130377877758721E-2</c:v>
                </c:pt>
                <c:pt idx="89">
                  <c:v>8.2703246474941317E-2</c:v>
                </c:pt>
                <c:pt idx="90">
                  <c:v>8.2209121276642705E-2</c:v>
                </c:pt>
                <c:pt idx="91">
                  <c:v>8.1235646882088064E-2</c:v>
                </c:pt>
                <c:pt idx="92">
                  <c:v>8.0009879009316665E-2</c:v>
                </c:pt>
                <c:pt idx="93">
                  <c:v>7.8147749525375509E-2</c:v>
                </c:pt>
                <c:pt idx="94">
                  <c:v>7.2398978310138196E-2</c:v>
                </c:pt>
                <c:pt idx="95">
                  <c:v>7.0326208427771597E-2</c:v>
                </c:pt>
                <c:pt idx="96">
                  <c:v>6.546403537938339E-2</c:v>
                </c:pt>
                <c:pt idx="97">
                  <c:v>6.4546360777815837E-2</c:v>
                </c:pt>
                <c:pt idx="98">
                  <c:v>6.421243431493906E-2</c:v>
                </c:pt>
                <c:pt idx="99">
                  <c:v>6.1130742564442953E-2</c:v>
                </c:pt>
                <c:pt idx="100">
                  <c:v>6.1079718125301996E-2</c:v>
                </c:pt>
                <c:pt idx="101">
                  <c:v>5.5310377765167562E-2</c:v>
                </c:pt>
                <c:pt idx="102">
                  <c:v>4.7439174396607608E-2</c:v>
                </c:pt>
                <c:pt idx="103">
                  <c:v>4.5296344158298307E-2</c:v>
                </c:pt>
                <c:pt idx="104">
                  <c:v>3.7338079930830714E-2</c:v>
                </c:pt>
                <c:pt idx="105">
                  <c:v>4.0263073796891424E-2</c:v>
                </c:pt>
                <c:pt idx="106">
                  <c:v>4.1208035979844793E-2</c:v>
                </c:pt>
                <c:pt idx="107">
                  <c:v>4.2961522985467626E-2</c:v>
                </c:pt>
                <c:pt idx="108">
                  <c:v>4.1032910130085254E-2</c:v>
                </c:pt>
                <c:pt idx="109">
                  <c:v>4.793818790159321E-2</c:v>
                </c:pt>
                <c:pt idx="110">
                  <c:v>4.3904252315389636E-2</c:v>
                </c:pt>
                <c:pt idx="111">
                  <c:v>3.5482092935513743E-2</c:v>
                </c:pt>
                <c:pt idx="112">
                  <c:v>3.0602843985289452E-2</c:v>
                </c:pt>
                <c:pt idx="113">
                  <c:v>2.5650565710001683E-2</c:v>
                </c:pt>
                <c:pt idx="114">
                  <c:v>2.8425435714607428E-2</c:v>
                </c:pt>
                <c:pt idx="115">
                  <c:v>2.486834503644042E-2</c:v>
                </c:pt>
                <c:pt idx="116">
                  <c:v>2.469605465223923E-2</c:v>
                </c:pt>
                <c:pt idx="117">
                  <c:v>2.5572333952597281E-2</c:v>
                </c:pt>
                <c:pt idx="118">
                  <c:v>1.8526580458837483E-2</c:v>
                </c:pt>
                <c:pt idx="119">
                  <c:v>1.784004932650185E-2</c:v>
                </c:pt>
                <c:pt idx="120">
                  <c:v>1.6019545577699468E-2</c:v>
                </c:pt>
                <c:pt idx="121">
                  <c:v>1.3361231218426584E-2</c:v>
                </c:pt>
                <c:pt idx="122">
                  <c:v>1.6241764499199896E-2</c:v>
                </c:pt>
                <c:pt idx="123">
                  <c:v>1.4139336454974671E-2</c:v>
                </c:pt>
                <c:pt idx="124">
                  <c:v>1.4054825210078503E-2</c:v>
                </c:pt>
                <c:pt idx="125">
                  <c:v>1.9696329815029001E-2</c:v>
                </c:pt>
                <c:pt idx="126">
                  <c:v>1.7963238488629463E-2</c:v>
                </c:pt>
                <c:pt idx="127">
                  <c:v>1.576941355251682E-2</c:v>
                </c:pt>
                <c:pt idx="128">
                  <c:v>1.6582517509989403E-2</c:v>
                </c:pt>
                <c:pt idx="129">
                  <c:v>1.5883154351718165E-2</c:v>
                </c:pt>
                <c:pt idx="130">
                  <c:v>1.443930680882799E-2</c:v>
                </c:pt>
                <c:pt idx="131">
                  <c:v>1.5057002666313712E-2</c:v>
                </c:pt>
                <c:pt idx="132">
                  <c:v>1.3586610804303234E-2</c:v>
                </c:pt>
                <c:pt idx="133">
                  <c:v>1.1945557241014093E-2</c:v>
                </c:pt>
                <c:pt idx="134">
                  <c:v>1.7974338386098188E-2</c:v>
                </c:pt>
                <c:pt idx="135">
                  <c:v>2.0265634912911112E-2</c:v>
                </c:pt>
                <c:pt idx="136">
                  <c:v>2.0933302334060544E-2</c:v>
                </c:pt>
                <c:pt idx="137">
                  <c:v>1.996449998313099E-2</c:v>
                </c:pt>
                <c:pt idx="138">
                  <c:v>1.948676615787881E-2</c:v>
                </c:pt>
                <c:pt idx="139">
                  <c:v>2.3978177917707955E-2</c:v>
                </c:pt>
                <c:pt idx="140">
                  <c:v>2.2469979610362678E-2</c:v>
                </c:pt>
                <c:pt idx="141">
                  <c:v>2.7631276764787938E-2</c:v>
                </c:pt>
                <c:pt idx="142">
                  <c:v>2.8998607273822641E-2</c:v>
                </c:pt>
                <c:pt idx="143">
                  <c:v>3.216725140007326E-2</c:v>
                </c:pt>
                <c:pt idx="144">
                  <c:v>3.3082885087865499E-2</c:v>
                </c:pt>
                <c:pt idx="145">
                  <c:v>3.5019716891985686E-2</c:v>
                </c:pt>
                <c:pt idx="146">
                  <c:v>3.6634875450934024E-2</c:v>
                </c:pt>
                <c:pt idx="147">
                  <c:v>3.699724773084534E-2</c:v>
                </c:pt>
                <c:pt idx="148">
                  <c:v>3.5584481932769307E-2</c:v>
                </c:pt>
                <c:pt idx="149">
                  <c:v>3.7910181671267695E-2</c:v>
                </c:pt>
                <c:pt idx="150">
                  <c:v>4.0433692945024191E-2</c:v>
                </c:pt>
                <c:pt idx="151">
                  <c:v>4.2215836916964511E-2</c:v>
                </c:pt>
                <c:pt idx="152">
                  <c:v>4.6573573498339238E-2</c:v>
                </c:pt>
                <c:pt idx="153">
                  <c:v>5.0394458792412333E-2</c:v>
                </c:pt>
                <c:pt idx="154">
                  <c:v>5.5442820614976185E-2</c:v>
                </c:pt>
                <c:pt idx="155">
                  <c:v>5.469368223626625E-2</c:v>
                </c:pt>
                <c:pt idx="156">
                  <c:v>6.3995757673038778E-2</c:v>
                </c:pt>
                <c:pt idx="157">
                  <c:v>6.7428104645123055E-2</c:v>
                </c:pt>
                <c:pt idx="158">
                  <c:v>6.6383620427608925E-2</c:v>
                </c:pt>
                <c:pt idx="159">
                  <c:v>6.3127594514276852E-2</c:v>
                </c:pt>
                <c:pt idx="160">
                  <c:v>6.2257847240823283E-2</c:v>
                </c:pt>
                <c:pt idx="161">
                  <c:v>5.8885794593526608E-2</c:v>
                </c:pt>
                <c:pt idx="162">
                  <c:v>5.5678106934356819E-2</c:v>
                </c:pt>
                <c:pt idx="163">
                  <c:v>5.4781781455454093E-2</c:v>
                </c:pt>
                <c:pt idx="164">
                  <c:v>4.9640031724399458E-2</c:v>
                </c:pt>
                <c:pt idx="165">
                  <c:v>4.9340887322983029E-2</c:v>
                </c:pt>
                <c:pt idx="166">
                  <c:v>5.1568950378325207E-2</c:v>
                </c:pt>
                <c:pt idx="167">
                  <c:v>5.7395293770043487E-2</c:v>
                </c:pt>
                <c:pt idx="168">
                  <c:v>5.4848585914552661E-2</c:v>
                </c:pt>
                <c:pt idx="169">
                  <c:v>5.3237946896555366E-2</c:v>
                </c:pt>
                <c:pt idx="170">
                  <c:v>5.5119339924462052E-2</c:v>
                </c:pt>
                <c:pt idx="171">
                  <c:v>5.7728199285270954E-2</c:v>
                </c:pt>
                <c:pt idx="172">
                  <c:v>5.9901818813255181E-2</c:v>
                </c:pt>
                <c:pt idx="173">
                  <c:v>5.8091200120404807E-2</c:v>
                </c:pt>
                <c:pt idx="174">
                  <c:v>5.7020873062155975E-2</c:v>
                </c:pt>
                <c:pt idx="175">
                  <c:v>5.5759009488834721E-2</c:v>
                </c:pt>
                <c:pt idx="176">
                  <c:v>5.5764476151889397E-2</c:v>
                </c:pt>
                <c:pt idx="177">
                  <c:v>5.0864684539442262E-2</c:v>
                </c:pt>
                <c:pt idx="178">
                  <c:v>5.2825301976802574E-2</c:v>
                </c:pt>
                <c:pt idx="179">
                  <c:v>4.0486161501807727E-2</c:v>
                </c:pt>
                <c:pt idx="180">
                  <c:v>4.0801183678899733E-2</c:v>
                </c:pt>
                <c:pt idx="181">
                  <c:v>4.0403840466465279E-2</c:v>
                </c:pt>
                <c:pt idx="182">
                  <c:v>4.3100925017419023E-2</c:v>
                </c:pt>
                <c:pt idx="183">
                  <c:v>4.4969962692595233E-2</c:v>
                </c:pt>
                <c:pt idx="184">
                  <c:v>4.7020073693321729E-2</c:v>
                </c:pt>
                <c:pt idx="185">
                  <c:v>4.59711393667257E-2</c:v>
                </c:pt>
                <c:pt idx="186">
                  <c:v>4.6003626917249463E-2</c:v>
                </c:pt>
                <c:pt idx="187">
                  <c:v>4.9527329853174207E-2</c:v>
                </c:pt>
                <c:pt idx="188">
                  <c:v>5.1450785762099827E-2</c:v>
                </c:pt>
                <c:pt idx="189">
                  <c:v>4.2655632633053164E-2</c:v>
                </c:pt>
                <c:pt idx="190">
                  <c:v>3.9934097898995491E-2</c:v>
                </c:pt>
                <c:pt idx="191">
                  <c:v>3.6057973486866235E-2</c:v>
                </c:pt>
                <c:pt idx="192">
                  <c:v>3.508693692550402E-2</c:v>
                </c:pt>
                <c:pt idx="193">
                  <c:v>3.357372204976361E-2</c:v>
                </c:pt>
                <c:pt idx="194">
                  <c:v>3.1725827440909571E-2</c:v>
                </c:pt>
                <c:pt idx="195">
                  <c:v>2.9857025704844498E-2</c:v>
                </c:pt>
                <c:pt idx="196">
                  <c:v>2.8480370618594097E-2</c:v>
                </c:pt>
                <c:pt idx="197">
                  <c:v>2.7201405091999531E-2</c:v>
                </c:pt>
                <c:pt idx="198">
                  <c:v>2.5290999656372604E-2</c:v>
                </c:pt>
                <c:pt idx="199">
                  <c:v>2.2108874225765351E-2</c:v>
                </c:pt>
                <c:pt idx="200">
                  <c:v>2.131869298958966E-2</c:v>
                </c:pt>
                <c:pt idx="201">
                  <c:v>1.747944053961259E-2</c:v>
                </c:pt>
                <c:pt idx="202">
                  <c:v>2.1683312404097821E-2</c:v>
                </c:pt>
                <c:pt idx="203">
                  <c:v>1.9580112469964828E-2</c:v>
                </c:pt>
                <c:pt idx="204">
                  <c:v>1.843305559706554E-2</c:v>
                </c:pt>
                <c:pt idx="205">
                  <c:v>1.8710528842501128E-2</c:v>
                </c:pt>
                <c:pt idx="206">
                  <c:v>1.7907000106896387E-2</c:v>
                </c:pt>
                <c:pt idx="207">
                  <c:v>1.6510069722051046E-2</c:v>
                </c:pt>
                <c:pt idx="208">
                  <c:v>1.5408812702344843E-2</c:v>
                </c:pt>
                <c:pt idx="209">
                  <c:v>1.4322206434623341E-2</c:v>
                </c:pt>
                <c:pt idx="210">
                  <c:v>1.4132899813075861E-2</c:v>
                </c:pt>
                <c:pt idx="211">
                  <c:v>1.4354255516676684E-2</c:v>
                </c:pt>
                <c:pt idx="212">
                  <c:v>1.3006651410040648E-2</c:v>
                </c:pt>
                <c:pt idx="213">
                  <c:v>1.4082410134774959E-2</c:v>
                </c:pt>
                <c:pt idx="214">
                  <c:v>1.5290489259929041E-2</c:v>
                </c:pt>
                <c:pt idx="215">
                  <c:v>1.423793991513822E-2</c:v>
                </c:pt>
                <c:pt idx="216">
                  <c:v>1.4339726183983492E-2</c:v>
                </c:pt>
                <c:pt idx="217">
                  <c:v>1.4858731743552678E-2</c:v>
                </c:pt>
                <c:pt idx="218">
                  <c:v>1.2589203129881099E-2</c:v>
                </c:pt>
                <c:pt idx="219">
                  <c:v>1.1480098949993245E-2</c:v>
                </c:pt>
                <c:pt idx="220">
                  <c:v>1.0540853857804455E-2</c:v>
                </c:pt>
                <c:pt idx="221">
                  <c:v>8.1740717589342538E-3</c:v>
                </c:pt>
                <c:pt idx="222">
                  <c:v>8.293664175577975E-3</c:v>
                </c:pt>
                <c:pt idx="223">
                  <c:v>1.0059596162451223E-2</c:v>
                </c:pt>
                <c:pt idx="224">
                  <c:v>9.133567645704721E-3</c:v>
                </c:pt>
                <c:pt idx="225">
                  <c:v>1.0970030217612114E-2</c:v>
                </c:pt>
                <c:pt idx="226">
                  <c:v>9.6802017383208483E-3</c:v>
                </c:pt>
                <c:pt idx="227">
                  <c:v>8.9989291284973127E-3</c:v>
                </c:pt>
                <c:pt idx="228">
                  <c:v>9.4806632961708104E-3</c:v>
                </c:pt>
                <c:pt idx="229">
                  <c:v>8.9510702846029577E-3</c:v>
                </c:pt>
                <c:pt idx="230">
                  <c:v>8.7756657604101118E-3</c:v>
                </c:pt>
                <c:pt idx="231">
                  <c:v>9.7685901438619993E-3</c:v>
                </c:pt>
                <c:pt idx="232">
                  <c:v>9.3568097757124047E-3</c:v>
                </c:pt>
                <c:pt idx="233">
                  <c:v>7.2024521778368822E-3</c:v>
                </c:pt>
                <c:pt idx="234">
                  <c:v>7.5004428000398082E-3</c:v>
                </c:pt>
              </c:numCache>
            </c:numRef>
          </c:yVal>
          <c:smooth val="0"/>
          <c:extLst>
            <c:ext xmlns:c15="http://schemas.microsoft.com/office/drawing/2012/chart" uri="{02D57815-91ED-43cb-92C2-25804820EDAC}">
              <c15:filteredSeriesTitle>
                <c15:tx>
                  <c:strRef>
                    <c:extLst>
                      <c:ext uri="{02D57815-91ED-43cb-92C2-25804820EDAC}">
                        <c15:formulaRef>
                          <c15:sqref>'stdev_vs_rmse (2)'!#REF!</c15:sqref>
                        </c15:formulaRef>
                      </c:ext>
                    </c:extLst>
                    <c:strCache>
                      <c:ptCount val="1"/>
                      <c:pt idx="0">
                        <c:v>#REF!</c:v>
                      </c:pt>
                    </c:strCache>
                  </c:strRef>
                </c15:tx>
              </c15:filteredSeriesTitle>
            </c:ext>
            <c:ext xmlns:c16="http://schemas.microsoft.com/office/drawing/2014/chart" uri="{C3380CC4-5D6E-409C-BE32-E72D297353CC}">
              <c16:uniqueId val="{00000002-3154-4A25-842C-40E81761B378}"/>
            </c:ext>
          </c:extLst>
        </c:ser>
        <c:dLbls>
          <c:showLegendKey val="0"/>
          <c:showVal val="0"/>
          <c:showCatName val="0"/>
          <c:showSerName val="0"/>
          <c:showPercent val="0"/>
          <c:showBubbleSize val="0"/>
        </c:dLbls>
        <c:axId val="1677970479"/>
        <c:axId val="1677972879"/>
      </c:scatterChart>
      <c:valAx>
        <c:axId val="1677970479"/>
        <c:scaling>
          <c:orientation val="minMax"/>
          <c:max val="8.0000000000000016E-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r>
                  <a:rPr lang="en-US"/>
                  <a:t>Starting yield</a:t>
                </a:r>
              </a:p>
            </c:rich>
          </c:tx>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crossAx val="1677972879"/>
        <c:crosses val="autoZero"/>
        <c:crossBetween val="midCat"/>
        <c:majorUnit val="2.0000000000000004E-2"/>
      </c:valAx>
      <c:valAx>
        <c:axId val="16779728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r>
                  <a:rPr lang="en-US"/>
                  <a:t>Actual return</a:t>
                </a:r>
              </a:p>
            </c:rich>
          </c:tx>
          <c:overlay val="0"/>
          <c:spPr>
            <a:noFill/>
            <a:ln>
              <a:noFill/>
            </a:ln>
            <a:effectLst/>
          </c:spPr>
          <c:txPr>
            <a:bodyPr rot="-54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crossAx val="1677970479"/>
        <c:crosses val="autoZero"/>
        <c:crossBetween val="midCat"/>
        <c:majorUnit val="2.0000000000000004E-2"/>
      </c:valAx>
      <c:spPr>
        <a:noFill/>
        <a:ln>
          <a:noFill/>
        </a:ln>
        <a:effectLst/>
      </c:spPr>
    </c:plotArea>
    <c:plotVisOnly val="1"/>
    <c:dispBlanksAs val="gap"/>
    <c:showDLblsOverMax val="0"/>
  </c:chart>
  <c:spPr>
    <a:noFill/>
    <a:ln w="9525" cap="flat" cmpd="sng" algn="ctr">
      <a:noFill/>
      <a:round/>
    </a:ln>
    <a:effectLst/>
  </c:spPr>
  <c:txPr>
    <a:bodyPr/>
    <a:lstStyle/>
    <a:p>
      <a:pPr>
        <a:defRPr sz="700">
          <a:solidFill>
            <a:sysClr val="windowText" lastClr="000000"/>
          </a:solidFill>
          <a:latin typeface="Gill Sans"/>
          <a:cs typeface="Times New Roman" panose="02020603050405020304" pitchFamily="18"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0" i="0" u="none" strike="noStrike" kern="1200" spc="0" baseline="0">
                <a:solidFill>
                  <a:sysClr val="windowText" lastClr="000000"/>
                </a:solidFill>
                <a:latin typeface="Gill Sans"/>
                <a:ea typeface="+mn-ea"/>
                <a:cs typeface="Times New Roman" panose="02020603050405020304" pitchFamily="18" charset="0"/>
              </a:defRPr>
            </a:pPr>
            <a:r>
              <a:rPr lang="en-US"/>
              <a:t>US RMBS</a:t>
            </a:r>
          </a:p>
        </c:rich>
      </c:tx>
      <c:overlay val="0"/>
      <c:spPr>
        <a:noFill/>
        <a:ln>
          <a:noFill/>
        </a:ln>
        <a:effectLst/>
      </c:spPr>
      <c:txPr>
        <a:bodyPr rot="0" spcFirstLastPara="1" vertOverflow="ellipsis" vert="horz" wrap="square" anchor="ctr" anchorCtr="1"/>
        <a:lstStyle/>
        <a:p>
          <a:pPr>
            <a:defRPr sz="840" b="0" i="0" u="none" strike="noStrike" kern="1200" spc="0" baseline="0">
              <a:solidFill>
                <a:sysClr val="windowText" lastClr="000000"/>
              </a:solidFill>
              <a:latin typeface="Gill Sans"/>
              <a:ea typeface="+mn-ea"/>
              <a:cs typeface="Times New Roman" panose="02020603050405020304" pitchFamily="18" charset="0"/>
            </a:defRPr>
          </a:pPr>
          <a:endParaRPr lang="en-US"/>
        </a:p>
      </c:txPr>
    </c:title>
    <c:autoTitleDeleted val="0"/>
    <c:plotArea>
      <c:layout/>
      <c:scatterChart>
        <c:scatterStyle val="lineMarker"/>
        <c:varyColors val="0"/>
        <c:ser>
          <c:idx val="0"/>
          <c:order val="0"/>
          <c:spPr>
            <a:ln w="25400" cap="rnd">
              <a:noFill/>
              <a:round/>
            </a:ln>
            <a:effectLst/>
          </c:spPr>
          <c:marker>
            <c:symbol val="circle"/>
            <c:size val="2"/>
            <c:spPr>
              <a:solidFill>
                <a:srgbClr val="2D877E"/>
              </a:solidFill>
              <a:ln w="9525">
                <a:noFill/>
              </a:ln>
              <a:effectLst/>
            </c:spPr>
          </c:marker>
          <c:trendline>
            <c:spPr>
              <a:ln w="19050" cap="rnd">
                <a:solidFill>
                  <a:schemeClr val="accent1"/>
                </a:solidFill>
                <a:prstDash val="sysDot"/>
              </a:ln>
              <a:effectLst/>
            </c:spPr>
            <c:trendlineType val="linear"/>
            <c:dispRSqr val="0"/>
            <c:dispEq val="0"/>
          </c:trendline>
          <c:trendline>
            <c:spPr>
              <a:ln w="15875" cap="rnd">
                <a:solidFill>
                  <a:srgbClr val="2D877E"/>
                </a:solidFill>
                <a:prstDash val="solid"/>
              </a:ln>
              <a:effectLst/>
            </c:spPr>
            <c:trendlineType val="linear"/>
            <c:dispRSqr val="1"/>
            <c:dispEq val="1"/>
            <c:trendlineLbl>
              <c:layout>
                <c:manualLayout>
                  <c:x val="-0.11894730606590843"/>
                  <c:y val="-5.346493146689997E-2"/>
                </c:manualLayout>
              </c:layout>
              <c:numFmt formatCode="#,##0.00" sourceLinked="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trendlineLbl>
          </c:trendline>
          <c:xVal>
            <c:numRef>
              <c:f>'stdev_vs_rmse (2)'!$G$2:$G$236</c:f>
              <c:numCache>
                <c:formatCode>0.00%</c:formatCode>
                <c:ptCount val="235"/>
                <c:pt idx="0">
                  <c:v>0.13550000000000001</c:v>
                </c:pt>
                <c:pt idx="1">
                  <c:v>0.1353</c:v>
                </c:pt>
                <c:pt idx="2">
                  <c:v>0.14360000000000001</c:v>
                </c:pt>
                <c:pt idx="3">
                  <c:v>0.15329999999999999</c:v>
                </c:pt>
                <c:pt idx="4">
                  <c:v>0.15039999999999998</c:v>
                </c:pt>
                <c:pt idx="5">
                  <c:v>0.1411</c:v>
                </c:pt>
                <c:pt idx="6">
                  <c:v>0.1469</c:v>
                </c:pt>
                <c:pt idx="7">
                  <c:v>0.15710000000000002</c:v>
                </c:pt>
                <c:pt idx="8">
                  <c:v>0.16820000000000002</c:v>
                </c:pt>
                <c:pt idx="9">
                  <c:v>0.17049998999999999</c:v>
                </c:pt>
                <c:pt idx="10">
                  <c:v>0.15710000000000002</c:v>
                </c:pt>
                <c:pt idx="11">
                  <c:v>0.1381</c:v>
                </c:pt>
                <c:pt idx="12">
                  <c:v>0.1522</c:v>
                </c:pt>
                <c:pt idx="13">
                  <c:v>0.15229999999999999</c:v>
                </c:pt>
                <c:pt idx="14">
                  <c:v>0.14810000000000001</c:v>
                </c:pt>
                <c:pt idx="15">
                  <c:v>0.14730000000000001</c:v>
                </c:pt>
                <c:pt idx="16">
                  <c:v>0.14679999999999999</c:v>
                </c:pt>
                <c:pt idx="17">
                  <c:v>0.14460000000000001</c:v>
                </c:pt>
                <c:pt idx="18">
                  <c:v>0.14880000000000002</c:v>
                </c:pt>
                <c:pt idx="19">
                  <c:v>0.14510000000000001</c:v>
                </c:pt>
                <c:pt idx="20">
                  <c:v>0.13369999999999999</c:v>
                </c:pt>
                <c:pt idx="21">
                  <c:v>0.127</c:v>
                </c:pt>
                <c:pt idx="22">
                  <c:v>0.12039999999999999</c:v>
                </c:pt>
                <c:pt idx="23">
                  <c:v>0.12210000000000001</c:v>
                </c:pt>
                <c:pt idx="24">
                  <c:v>0.1188</c:v>
                </c:pt>
                <c:pt idx="25">
                  <c:v>0.1207</c:v>
                </c:pt>
                <c:pt idx="26">
                  <c:v>0.1153</c:v>
                </c:pt>
                <c:pt idx="27">
                  <c:v>0.1167</c:v>
                </c:pt>
                <c:pt idx="28">
                  <c:v>0.1133</c:v>
                </c:pt>
                <c:pt idx="29">
                  <c:v>0.1173</c:v>
                </c:pt>
                <c:pt idx="30">
                  <c:v>0.121</c:v>
                </c:pt>
                <c:pt idx="31">
                  <c:v>0.13100000000000001</c:v>
                </c:pt>
                <c:pt idx="32">
                  <c:v>0.12970000000000001</c:v>
                </c:pt>
                <c:pt idx="33">
                  <c:v>0.1225</c:v>
                </c:pt>
                <c:pt idx="34">
                  <c:v>0.126</c:v>
                </c:pt>
                <c:pt idx="35">
                  <c:v>0.12509999999999999</c:v>
                </c:pt>
                <c:pt idx="36">
                  <c:v>0.12539999999999998</c:v>
                </c:pt>
                <c:pt idx="37">
                  <c:v>0.1231</c:v>
                </c:pt>
                <c:pt idx="38">
                  <c:v>0.12480000000000001</c:v>
                </c:pt>
                <c:pt idx="39">
                  <c:v>0.1305</c:v>
                </c:pt>
                <c:pt idx="40">
                  <c:v>0.1336</c:v>
                </c:pt>
                <c:pt idx="41">
                  <c:v>0.1462</c:v>
                </c:pt>
                <c:pt idx="42">
                  <c:v>0.14360000000000001</c:v>
                </c:pt>
                <c:pt idx="43">
                  <c:v>0.13849999999999998</c:v>
                </c:pt>
                <c:pt idx="44">
                  <c:v>0.13739999999999999</c:v>
                </c:pt>
                <c:pt idx="45">
                  <c:v>0.13339999999999999</c:v>
                </c:pt>
                <c:pt idx="46">
                  <c:v>0.1265</c:v>
                </c:pt>
                <c:pt idx="47">
                  <c:v>0.1244</c:v>
                </c:pt>
                <c:pt idx="48">
                  <c:v>0.1229</c:v>
                </c:pt>
                <c:pt idx="49">
                  <c:v>0.11990000000000001</c:v>
                </c:pt>
                <c:pt idx="50">
                  <c:v>0.1263</c:v>
                </c:pt>
                <c:pt idx="51">
                  <c:v>0.12330000000000001</c:v>
                </c:pt>
                <c:pt idx="52">
                  <c:v>0.12140000000000001</c:v>
                </c:pt>
                <c:pt idx="53">
                  <c:v>0.1128</c:v>
                </c:pt>
                <c:pt idx="54">
                  <c:v>0.11199999999999999</c:v>
                </c:pt>
                <c:pt idx="55">
                  <c:v>0.11460000000000001</c:v>
                </c:pt>
                <c:pt idx="56">
                  <c:v>0.1125</c:v>
                </c:pt>
                <c:pt idx="57">
                  <c:v>0.1119</c:v>
                </c:pt>
                <c:pt idx="58">
                  <c:v>0.1085</c:v>
                </c:pt>
                <c:pt idx="59">
                  <c:v>0.1041</c:v>
                </c:pt>
                <c:pt idx="60">
                  <c:v>0.1008</c:v>
                </c:pt>
                <c:pt idx="61">
                  <c:v>0.1016</c:v>
                </c:pt>
                <c:pt idx="62">
                  <c:v>9.820000000000001E-2</c:v>
                </c:pt>
                <c:pt idx="63">
                  <c:v>9.69E-2</c:v>
                </c:pt>
                <c:pt idx="64">
                  <c:v>9.4800000000000009E-2</c:v>
                </c:pt>
                <c:pt idx="65">
                  <c:v>9.4299999999999995E-2</c:v>
                </c:pt>
                <c:pt idx="66">
                  <c:v>9.2300000000000007E-2</c:v>
                </c:pt>
                <c:pt idx="67">
                  <c:v>8.6500000000000007E-2</c:v>
                </c:pt>
                <c:pt idx="68">
                  <c:v>8.3400000000000002E-2</c:v>
                </c:pt>
                <c:pt idx="69">
                  <c:v>8.3100000000000007E-2</c:v>
                </c:pt>
                <c:pt idx="70">
                  <c:v>8.1900000000000001E-2</c:v>
                </c:pt>
                <c:pt idx="71">
                  <c:v>8.1199999999999994E-2</c:v>
                </c:pt>
                <c:pt idx="72">
                  <c:v>8.1900000000000001E-2</c:v>
                </c:pt>
                <c:pt idx="73">
                  <c:v>8.0700000000000008E-2</c:v>
                </c:pt>
                <c:pt idx="74">
                  <c:v>8.09E-2</c:v>
                </c:pt>
                <c:pt idx="75">
                  <c:v>8.2500000000000004E-2</c:v>
                </c:pt>
                <c:pt idx="76">
                  <c:v>9.0500000000000011E-2</c:v>
                </c:pt>
                <c:pt idx="77">
                  <c:v>9.2100000000000015E-2</c:v>
                </c:pt>
                <c:pt idx="78">
                  <c:v>9.1400000000000009E-2</c:v>
                </c:pt>
                <c:pt idx="79">
                  <c:v>9.2200000000000004E-2</c:v>
                </c:pt>
                <c:pt idx="80">
                  <c:v>9.6699999999999994E-2</c:v>
                </c:pt>
                <c:pt idx="81">
                  <c:v>0.1041</c:v>
                </c:pt>
                <c:pt idx="82">
                  <c:v>9.98E-2</c:v>
                </c:pt>
                <c:pt idx="83">
                  <c:v>9.9100000000000008E-2</c:v>
                </c:pt>
                <c:pt idx="84">
                  <c:v>9.8299999999999998E-2</c:v>
                </c:pt>
                <c:pt idx="85">
                  <c:v>9.3000000000000013E-2</c:v>
                </c:pt>
                <c:pt idx="86">
                  <c:v>9.2200000000000004E-2</c:v>
                </c:pt>
                <c:pt idx="87">
                  <c:v>9.4700000000000006E-2</c:v>
                </c:pt>
                <c:pt idx="88">
                  <c:v>9.6500000000000002E-2</c:v>
                </c:pt>
                <c:pt idx="89">
                  <c:v>9.9299999999999999E-2</c:v>
                </c:pt>
                <c:pt idx="90">
                  <c:v>9.5299999999999996E-2</c:v>
                </c:pt>
                <c:pt idx="91">
                  <c:v>9.8900000000000002E-2</c:v>
                </c:pt>
                <c:pt idx="92">
                  <c:v>0.10060000000000001</c:v>
                </c:pt>
                <c:pt idx="93">
                  <c:v>9.7599999999999992E-2</c:v>
                </c:pt>
                <c:pt idx="94">
                  <c:v>9.4800000000000009E-2</c:v>
                </c:pt>
                <c:pt idx="95">
                  <c:v>9.9700000000000011E-2</c:v>
                </c:pt>
                <c:pt idx="96">
                  <c:v>0.1026</c:v>
                </c:pt>
                <c:pt idx="97">
                  <c:v>0.10082744999999999</c:v>
                </c:pt>
                <c:pt idx="98">
                  <c:v>0.10370886999999999</c:v>
                </c:pt>
                <c:pt idx="99">
                  <c:v>0.10495426999999999</c:v>
                </c:pt>
                <c:pt idx="100">
                  <c:v>0.10268326</c:v>
                </c:pt>
                <c:pt idx="101">
                  <c:v>9.8664269999999998E-2</c:v>
                </c:pt>
                <c:pt idx="102">
                  <c:v>9.5623840000000002E-2</c:v>
                </c:pt>
                <c:pt idx="103">
                  <c:v>9.2905450000000001E-2</c:v>
                </c:pt>
                <c:pt idx="104">
                  <c:v>9.6983429999999995E-2</c:v>
                </c:pt>
                <c:pt idx="105">
                  <c:v>9.7150359999999991E-2</c:v>
                </c:pt>
                <c:pt idx="106">
                  <c:v>9.4084340000000002E-2</c:v>
                </c:pt>
                <c:pt idx="107">
                  <c:v>9.3258859999999999E-2</c:v>
                </c:pt>
                <c:pt idx="108">
                  <c:v>9.3523019999999998E-2</c:v>
                </c:pt>
                <c:pt idx="109">
                  <c:v>9.6468349999999994E-2</c:v>
                </c:pt>
                <c:pt idx="110">
                  <c:v>9.6882830000000003E-2</c:v>
                </c:pt>
                <c:pt idx="111">
                  <c:v>9.7983819999999999E-2</c:v>
                </c:pt>
                <c:pt idx="112">
                  <c:v>0.10115595000000001</c:v>
                </c:pt>
                <c:pt idx="113">
                  <c:v>9.6952079999999996E-2</c:v>
                </c:pt>
                <c:pt idx="114">
                  <c:v>9.5525570000000004E-2</c:v>
                </c:pt>
                <c:pt idx="115">
                  <c:v>9.373730999999999E-2</c:v>
                </c:pt>
                <c:pt idx="116">
                  <c:v>9.7599999999999992E-2</c:v>
                </c:pt>
                <c:pt idx="117">
                  <c:v>9.7599999999999992E-2</c:v>
                </c:pt>
                <c:pt idx="118">
                  <c:v>9.6799999999999997E-2</c:v>
                </c:pt>
                <c:pt idx="119">
                  <c:v>9.4E-2</c:v>
                </c:pt>
                <c:pt idx="120">
                  <c:v>9.2100000000000015E-2</c:v>
                </c:pt>
                <c:pt idx="121">
                  <c:v>9.0399999999999994E-2</c:v>
                </c:pt>
                <c:pt idx="122">
                  <c:v>9.0200000000000002E-2</c:v>
                </c:pt>
                <c:pt idx="123">
                  <c:v>9.0399999999999994E-2</c:v>
                </c:pt>
                <c:pt idx="124">
                  <c:v>0.09</c:v>
                </c:pt>
                <c:pt idx="125">
                  <c:v>8.9700000000000002E-2</c:v>
                </c:pt>
                <c:pt idx="126">
                  <c:v>9.11E-2</c:v>
                </c:pt>
                <c:pt idx="127">
                  <c:v>8.9399999999999993E-2</c:v>
                </c:pt>
                <c:pt idx="128">
                  <c:v>8.6899999999999991E-2</c:v>
                </c:pt>
                <c:pt idx="129">
                  <c:v>8.4000000000000005E-2</c:v>
                </c:pt>
                <c:pt idx="130">
                  <c:v>8.2100000000000006E-2</c:v>
                </c:pt>
                <c:pt idx="131">
                  <c:v>8.1799999999999998E-2</c:v>
                </c:pt>
                <c:pt idx="132">
                  <c:v>7.4900000000000008E-2</c:v>
                </c:pt>
                <c:pt idx="133">
                  <c:v>8.1300000000000011E-2</c:v>
                </c:pt>
                <c:pt idx="134">
                  <c:v>8.0327090000000004E-2</c:v>
                </c:pt>
                <c:pt idx="135">
                  <c:v>8.3394910000000003E-2</c:v>
                </c:pt>
                <c:pt idx="136">
                  <c:v>8.2414310000000005E-2</c:v>
                </c:pt>
                <c:pt idx="137">
                  <c:v>7.8797989999999998E-2</c:v>
                </c:pt>
                <c:pt idx="138">
                  <c:v>7.7048729999999996E-2</c:v>
                </c:pt>
                <c:pt idx="139">
                  <c:v>7.591871E-2</c:v>
                </c:pt>
                <c:pt idx="140">
                  <c:v>7.3270500000000002E-2</c:v>
                </c:pt>
                <c:pt idx="141">
                  <c:v>7.2405220000000006E-2</c:v>
                </c:pt>
                <c:pt idx="142">
                  <c:v>7.7347769999999996E-2</c:v>
                </c:pt>
                <c:pt idx="143">
                  <c:v>7.7759880000000003E-2</c:v>
                </c:pt>
                <c:pt idx="144">
                  <c:v>7.5403490000000004E-2</c:v>
                </c:pt>
                <c:pt idx="145">
                  <c:v>7.2402759999999997E-2</c:v>
                </c:pt>
                <c:pt idx="146">
                  <c:v>6.9436499999999998E-2</c:v>
                </c:pt>
                <c:pt idx="147">
                  <c:v>6.9167930000000002E-2</c:v>
                </c:pt>
                <c:pt idx="148">
                  <c:v>6.9114529999999993E-2</c:v>
                </c:pt>
                <c:pt idx="149">
                  <c:v>6.9091880000000008E-2</c:v>
                </c:pt>
                <c:pt idx="150">
                  <c:v>6.629314E-2</c:v>
                </c:pt>
                <c:pt idx="151">
                  <c:v>6.6547099999999998E-2</c:v>
                </c:pt>
                <c:pt idx="152">
                  <c:v>6.4646120000000001E-2</c:v>
                </c:pt>
                <c:pt idx="153">
                  <c:v>6.5500730000000007E-2</c:v>
                </c:pt>
                <c:pt idx="154">
                  <c:v>6.5106280000000002E-2</c:v>
                </c:pt>
                <c:pt idx="155">
                  <c:v>6.8068870000000004E-2</c:v>
                </c:pt>
                <c:pt idx="156">
                  <c:v>6.6867449999999995E-2</c:v>
                </c:pt>
                <c:pt idx="157">
                  <c:v>6.4440559999999994E-2</c:v>
                </c:pt>
                <c:pt idx="158">
                  <c:v>6.7434350000000004E-2</c:v>
                </c:pt>
                <c:pt idx="159">
                  <c:v>7.6007039999999998E-2</c:v>
                </c:pt>
                <c:pt idx="160">
                  <c:v>7.9357789999999997E-2</c:v>
                </c:pt>
                <c:pt idx="161">
                  <c:v>7.9874059999999997E-2</c:v>
                </c:pt>
                <c:pt idx="162">
                  <c:v>8.1348199999999996E-2</c:v>
                </c:pt>
                <c:pt idx="163">
                  <c:v>7.8468629999999998E-2</c:v>
                </c:pt>
                <c:pt idx="164">
                  <c:v>7.9146789999999995E-2</c:v>
                </c:pt>
                <c:pt idx="165">
                  <c:v>8.358322E-2</c:v>
                </c:pt>
                <c:pt idx="166">
                  <c:v>8.3823030000000007E-2</c:v>
                </c:pt>
                <c:pt idx="167">
                  <c:v>8.6570019999999998E-2</c:v>
                </c:pt>
                <c:pt idx="168">
                  <c:v>8.6597019999999997E-2</c:v>
                </c:pt>
                <c:pt idx="169">
                  <c:v>8.3549989999999991E-2</c:v>
                </c:pt>
                <c:pt idx="170">
                  <c:v>7.9942299999999994E-2</c:v>
                </c:pt>
                <c:pt idx="171">
                  <c:v>8.0321840000000005E-2</c:v>
                </c:pt>
                <c:pt idx="172">
                  <c:v>7.8707409999999992E-2</c:v>
                </c:pt>
                <c:pt idx="173">
                  <c:v>7.2711680000000001E-2</c:v>
                </c:pt>
                <c:pt idx="174">
                  <c:v>7.2839000000000001E-2</c:v>
                </c:pt>
                <c:pt idx="175">
                  <c:v>7.3964370000000002E-2</c:v>
                </c:pt>
                <c:pt idx="176">
                  <c:v>7.2882150000000007E-2</c:v>
                </c:pt>
                <c:pt idx="177">
                  <c:v>7.2066409999999997E-2</c:v>
                </c:pt>
                <c:pt idx="178">
                  <c:v>7.1138260000000009E-2</c:v>
                </c:pt>
                <c:pt idx="179">
                  <c:v>6.9289259999999991E-2</c:v>
                </c:pt>
                <c:pt idx="180">
                  <c:v>6.6907250000000001E-2</c:v>
                </c:pt>
                <c:pt idx="181">
                  <c:v>6.6334530000000003E-2</c:v>
                </c:pt>
                <c:pt idx="182">
                  <c:v>7.1049410000000007E-2</c:v>
                </c:pt>
                <c:pt idx="183">
                  <c:v>7.3544620000000005E-2</c:v>
                </c:pt>
                <c:pt idx="184">
                  <c:v>7.571514E-2</c:v>
                </c:pt>
                <c:pt idx="185">
                  <c:v>7.7018370000000003E-2</c:v>
                </c:pt>
                <c:pt idx="186">
                  <c:v>7.5384279999999998E-2</c:v>
                </c:pt>
                <c:pt idx="187">
                  <c:v>7.6205899999999993E-2</c:v>
                </c:pt>
                <c:pt idx="188">
                  <c:v>7.7570790000000001E-2</c:v>
                </c:pt>
                <c:pt idx="189">
                  <c:v>7.536706E-2</c:v>
                </c:pt>
                <c:pt idx="190">
                  <c:v>7.2355260000000005E-2</c:v>
                </c:pt>
                <c:pt idx="191">
                  <c:v>7.0251710000000009E-2</c:v>
                </c:pt>
                <c:pt idx="192">
                  <c:v>7.3020260000000003E-2</c:v>
                </c:pt>
                <c:pt idx="193">
                  <c:v>7.2743160000000001E-2</c:v>
                </c:pt>
                <c:pt idx="194">
                  <c:v>7.3382299999999998E-2</c:v>
                </c:pt>
                <c:pt idx="195">
                  <c:v>7.6828560000000004E-2</c:v>
                </c:pt>
                <c:pt idx="196">
                  <c:v>7.4725700000000006E-2</c:v>
                </c:pt>
                <c:pt idx="197">
                  <c:v>7.3905399999999996E-2</c:v>
                </c:pt>
                <c:pt idx="198">
                  <c:v>7.2629380000000007E-2</c:v>
                </c:pt>
                <c:pt idx="199">
                  <c:v>6.9099170000000001E-2</c:v>
                </c:pt>
                <c:pt idx="200">
                  <c:v>7.1432040000000002E-2</c:v>
                </c:pt>
                <c:pt idx="201">
                  <c:v>6.9556430000000002E-2</c:v>
                </c:pt>
                <c:pt idx="202">
                  <c:v>6.7745910000000006E-2</c:v>
                </c:pt>
                <c:pt idx="203">
                  <c:v>6.8286719999999995E-2</c:v>
                </c:pt>
                <c:pt idx="204">
                  <c:v>6.700565E-2</c:v>
                </c:pt>
                <c:pt idx="205">
                  <c:v>6.5212119999999998E-2</c:v>
                </c:pt>
                <c:pt idx="206">
                  <c:v>6.6439739999999997E-2</c:v>
                </c:pt>
                <c:pt idx="207">
                  <c:v>6.6802180000000003E-2</c:v>
                </c:pt>
                <c:pt idx="208">
                  <c:v>6.6508209999999998E-2</c:v>
                </c:pt>
                <c:pt idx="209">
                  <c:v>6.5791649999999993E-2</c:v>
                </c:pt>
                <c:pt idx="210">
                  <c:v>6.562656E-2</c:v>
                </c:pt>
                <c:pt idx="211">
                  <c:v>6.582768E-2</c:v>
                </c:pt>
                <c:pt idx="212">
                  <c:v>6.399465E-2</c:v>
                </c:pt>
                <c:pt idx="213">
                  <c:v>6.0274089999999995E-2</c:v>
                </c:pt>
                <c:pt idx="214">
                  <c:v>6.3941109999999995E-2</c:v>
                </c:pt>
                <c:pt idx="215">
                  <c:v>6.36993E-2</c:v>
                </c:pt>
                <c:pt idx="216">
                  <c:v>6.3303300000000007E-2</c:v>
                </c:pt>
                <c:pt idx="217">
                  <c:v>6.2316520000000007E-2</c:v>
                </c:pt>
                <c:pt idx="218">
                  <c:v>6.5877569999999996E-2</c:v>
                </c:pt>
                <c:pt idx="219">
                  <c:v>6.5538029999999997E-2</c:v>
                </c:pt>
                <c:pt idx="220">
                  <c:v>6.566458E-2</c:v>
                </c:pt>
                <c:pt idx="221">
                  <c:v>6.832162E-2</c:v>
                </c:pt>
                <c:pt idx="222">
                  <c:v>7.0413870000000003E-2</c:v>
                </c:pt>
                <c:pt idx="223">
                  <c:v>7.3027480000000006E-2</c:v>
                </c:pt>
                <c:pt idx="224">
                  <c:v>7.4249229999999999E-2</c:v>
                </c:pt>
                <c:pt idx="225">
                  <c:v>7.2213880000000008E-2</c:v>
                </c:pt>
                <c:pt idx="226">
                  <c:v>7.2253280000000003E-2</c:v>
                </c:pt>
                <c:pt idx="227">
                  <c:v>7.3407619999999993E-2</c:v>
                </c:pt>
                <c:pt idx="228">
                  <c:v>7.5148659999999992E-2</c:v>
                </c:pt>
                <c:pt idx="229">
                  <c:v>7.8300019999999998E-2</c:v>
                </c:pt>
                <c:pt idx="230">
                  <c:v>7.7260179999999998E-2</c:v>
                </c:pt>
                <c:pt idx="231">
                  <c:v>7.6461429999999997E-2</c:v>
                </c:pt>
                <c:pt idx="232">
                  <c:v>7.7603800000000001E-2</c:v>
                </c:pt>
                <c:pt idx="233">
                  <c:v>7.8827750000000002E-2</c:v>
                </c:pt>
                <c:pt idx="234">
                  <c:v>7.5821E-2</c:v>
                </c:pt>
              </c:numCache>
            </c:numRef>
          </c:xVal>
          <c:yVal>
            <c:numRef>
              <c:f>'stdev_vs_rmse (2)'!$H$2:$H$236</c:f>
              <c:numCache>
                <c:formatCode>0.00%</c:formatCode>
                <c:ptCount val="235"/>
                <c:pt idx="0">
                  <c:v>0.124565401735659</c:v>
                </c:pt>
                <c:pt idx="1">
                  <c:v>0.11949625097681316</c:v>
                </c:pt>
                <c:pt idx="2">
                  <c:v>0.12703320347976321</c:v>
                </c:pt>
                <c:pt idx="3">
                  <c:v>0.14361049813167814</c:v>
                </c:pt>
                <c:pt idx="4">
                  <c:v>0.12472100924749929</c:v>
                </c:pt>
                <c:pt idx="5">
                  <c:v>0.12099488018976978</c:v>
                </c:pt>
                <c:pt idx="6">
                  <c:v>0.12231387127461302</c:v>
                </c:pt>
                <c:pt idx="7">
                  <c:v>0.12681680980078669</c:v>
                </c:pt>
                <c:pt idx="8">
                  <c:v>0.13043206255771156</c:v>
                </c:pt>
                <c:pt idx="9">
                  <c:v>0.12917969826243181</c:v>
                </c:pt>
                <c:pt idx="10">
                  <c:v>0.12374689579309828</c:v>
                </c:pt>
                <c:pt idx="11">
                  <c:v>0.11555665769641665</c:v>
                </c:pt>
                <c:pt idx="12">
                  <c:v>0.11863494517522066</c:v>
                </c:pt>
                <c:pt idx="13">
                  <c:v>0.11932139689609778</c:v>
                </c:pt>
                <c:pt idx="14">
                  <c:v>0.11475388153892485</c:v>
                </c:pt>
                <c:pt idx="15">
                  <c:v>0.11294572296216021</c:v>
                </c:pt>
                <c:pt idx="16">
                  <c:v>0.11742017343470623</c:v>
                </c:pt>
                <c:pt idx="17">
                  <c:v>0.11439476469766174</c:v>
                </c:pt>
                <c:pt idx="18">
                  <c:v>0.11434964273655801</c:v>
                </c:pt>
                <c:pt idx="19">
                  <c:v>0.11731208906058832</c:v>
                </c:pt>
                <c:pt idx="20">
                  <c:v>0.11199734978371545</c:v>
                </c:pt>
                <c:pt idx="21">
                  <c:v>0.10740991568530212</c:v>
                </c:pt>
                <c:pt idx="22">
                  <c:v>0.10646172838111245</c:v>
                </c:pt>
                <c:pt idx="23">
                  <c:v>0.10710582141936786</c:v>
                </c:pt>
                <c:pt idx="24">
                  <c:v>0.10421377317968594</c:v>
                </c:pt>
                <c:pt idx="25">
                  <c:v>0.10830079374813506</c:v>
                </c:pt>
                <c:pt idx="26">
                  <c:v>0.1044371710316816</c:v>
                </c:pt>
                <c:pt idx="27">
                  <c:v>0.10571586243216413</c:v>
                </c:pt>
                <c:pt idx="28">
                  <c:v>0.10820371569126053</c:v>
                </c:pt>
                <c:pt idx="29">
                  <c:v>0.10837505900931665</c:v>
                </c:pt>
                <c:pt idx="30">
                  <c:v>0.11041891228119116</c:v>
                </c:pt>
                <c:pt idx="31">
                  <c:v>0.11350322315830219</c:v>
                </c:pt>
                <c:pt idx="32">
                  <c:v>0.11627202144540472</c:v>
                </c:pt>
                <c:pt idx="33">
                  <c:v>0.11262997801674657</c:v>
                </c:pt>
                <c:pt idx="34">
                  <c:v>0.11041076702802188</c:v>
                </c:pt>
                <c:pt idx="35">
                  <c:v>0.11225957784479901</c:v>
                </c:pt>
                <c:pt idx="36">
                  <c:v>0.11229621068564355</c:v>
                </c:pt>
                <c:pt idx="37">
                  <c:v>0.10628707402016913</c:v>
                </c:pt>
                <c:pt idx="38">
                  <c:v>0.10761293175114583</c:v>
                </c:pt>
                <c:pt idx="39">
                  <c:v>0.11057052662038602</c:v>
                </c:pt>
                <c:pt idx="40">
                  <c:v>0.11178814677924431</c:v>
                </c:pt>
                <c:pt idx="41">
                  <c:v>0.11588840597475469</c:v>
                </c:pt>
                <c:pt idx="42">
                  <c:v>0.11433094184339421</c:v>
                </c:pt>
                <c:pt idx="43">
                  <c:v>0.11718274733674505</c:v>
                </c:pt>
                <c:pt idx="44">
                  <c:v>0.11215495520730512</c:v>
                </c:pt>
                <c:pt idx="45">
                  <c:v>0.10915719476084451</c:v>
                </c:pt>
                <c:pt idx="46">
                  <c:v>0.10695013082768279</c:v>
                </c:pt>
                <c:pt idx="47">
                  <c:v>0.10436595724774955</c:v>
                </c:pt>
                <c:pt idx="48">
                  <c:v>0.102839805932742</c:v>
                </c:pt>
                <c:pt idx="49">
                  <c:v>0.10188925963813844</c:v>
                </c:pt>
                <c:pt idx="50">
                  <c:v>0.1051779112367921</c:v>
                </c:pt>
                <c:pt idx="51">
                  <c:v>0.10273422872318538</c:v>
                </c:pt>
                <c:pt idx="52">
                  <c:v>0.10045201735737197</c:v>
                </c:pt>
                <c:pt idx="53">
                  <c:v>9.9255578965688818E-2</c:v>
                </c:pt>
                <c:pt idx="54">
                  <c:v>9.7621517655275492E-2</c:v>
                </c:pt>
                <c:pt idx="55">
                  <c:v>0.10108768203392282</c:v>
                </c:pt>
                <c:pt idx="56">
                  <c:v>0.10084862294221075</c:v>
                </c:pt>
                <c:pt idx="57">
                  <c:v>9.7699175303736174E-2</c:v>
                </c:pt>
                <c:pt idx="58">
                  <c:v>9.4002469413990264E-2</c:v>
                </c:pt>
                <c:pt idx="59">
                  <c:v>9.5460617551465621E-2</c:v>
                </c:pt>
                <c:pt idx="60">
                  <c:v>8.7755191201027261E-2</c:v>
                </c:pt>
                <c:pt idx="61">
                  <c:v>9.2483059230969555E-2</c:v>
                </c:pt>
                <c:pt idx="62">
                  <c:v>9.1871957786391567E-2</c:v>
                </c:pt>
                <c:pt idx="63">
                  <c:v>8.9298969731728128E-2</c:v>
                </c:pt>
                <c:pt idx="64">
                  <c:v>8.9605648078533218E-2</c:v>
                </c:pt>
                <c:pt idx="65">
                  <c:v>0.10942135069397785</c:v>
                </c:pt>
                <c:pt idx="66">
                  <c:v>0.10796346627899278</c:v>
                </c:pt>
                <c:pt idx="67">
                  <c:v>0.10644952508687533</c:v>
                </c:pt>
                <c:pt idx="68">
                  <c:v>0.10866750614698484</c:v>
                </c:pt>
                <c:pt idx="69">
                  <c:v>0.10704225988065552</c:v>
                </c:pt>
                <c:pt idx="70">
                  <c:v>0.1048624217632117</c:v>
                </c:pt>
                <c:pt idx="71">
                  <c:v>9.9976816815716241E-2</c:v>
                </c:pt>
                <c:pt idx="72">
                  <c:v>9.9122853971416625E-2</c:v>
                </c:pt>
                <c:pt idx="73">
                  <c:v>8.81681422120979E-2</c:v>
                </c:pt>
                <c:pt idx="74">
                  <c:v>8.5622085556154914E-2</c:v>
                </c:pt>
                <c:pt idx="75">
                  <c:v>8.1668056217230944E-2</c:v>
                </c:pt>
                <c:pt idx="76">
                  <c:v>8.6893781448258878E-2</c:v>
                </c:pt>
                <c:pt idx="77">
                  <c:v>9.3876841863111737E-2</c:v>
                </c:pt>
                <c:pt idx="78">
                  <c:v>9.3021807735396367E-2</c:v>
                </c:pt>
                <c:pt idx="79">
                  <c:v>9.3062517307989756E-2</c:v>
                </c:pt>
                <c:pt idx="80">
                  <c:v>9.6162055972943694E-2</c:v>
                </c:pt>
                <c:pt idx="81">
                  <c:v>9.6317660911869885E-2</c:v>
                </c:pt>
                <c:pt idx="82">
                  <c:v>9.3931380497376038E-2</c:v>
                </c:pt>
                <c:pt idx="83">
                  <c:v>9.3340069336262932E-2</c:v>
                </c:pt>
                <c:pt idx="84">
                  <c:v>9.2462766705560639E-2</c:v>
                </c:pt>
                <c:pt idx="85">
                  <c:v>8.8448894765205122E-2</c:v>
                </c:pt>
                <c:pt idx="86">
                  <c:v>8.7621327034815177E-2</c:v>
                </c:pt>
                <c:pt idx="87">
                  <c:v>8.9703729934202947E-2</c:v>
                </c:pt>
                <c:pt idx="88">
                  <c:v>9.2348869771675446E-2</c:v>
                </c:pt>
                <c:pt idx="89">
                  <c:v>9.1766455967577265E-2</c:v>
                </c:pt>
                <c:pt idx="90">
                  <c:v>9.0698720178412628E-2</c:v>
                </c:pt>
                <c:pt idx="91">
                  <c:v>9.2080289582325836E-2</c:v>
                </c:pt>
                <c:pt idx="92">
                  <c:v>9.2425171795070815E-2</c:v>
                </c:pt>
                <c:pt idx="93">
                  <c:v>9.0908043248069115E-2</c:v>
                </c:pt>
                <c:pt idx="94">
                  <c:v>8.9365498584666581E-2</c:v>
                </c:pt>
                <c:pt idx="95">
                  <c:v>9.0720611674824481E-2</c:v>
                </c:pt>
                <c:pt idx="96">
                  <c:v>9.120620267804469E-2</c:v>
                </c:pt>
                <c:pt idx="97">
                  <c:v>9.0064278112070406E-2</c:v>
                </c:pt>
                <c:pt idx="98">
                  <c:v>8.8278193273888306E-2</c:v>
                </c:pt>
                <c:pt idx="99">
                  <c:v>8.635066662635027E-2</c:v>
                </c:pt>
                <c:pt idx="100">
                  <c:v>8.5312339715713836E-2</c:v>
                </c:pt>
                <c:pt idx="101">
                  <c:v>8.1094371666253551E-2</c:v>
                </c:pt>
                <c:pt idx="102">
                  <c:v>8.0925631801161968E-2</c:v>
                </c:pt>
                <c:pt idx="103">
                  <c:v>7.8151935478681045E-2</c:v>
                </c:pt>
                <c:pt idx="104">
                  <c:v>8.0616037666827456E-2</c:v>
                </c:pt>
                <c:pt idx="105">
                  <c:v>8.3399517312506388E-2</c:v>
                </c:pt>
                <c:pt idx="106">
                  <c:v>8.3017521788707693E-2</c:v>
                </c:pt>
                <c:pt idx="107">
                  <c:v>8.2424181605359026E-2</c:v>
                </c:pt>
                <c:pt idx="108">
                  <c:v>7.8387659865389203E-2</c:v>
                </c:pt>
                <c:pt idx="109">
                  <c:v>7.9865302327766008E-2</c:v>
                </c:pt>
                <c:pt idx="110">
                  <c:v>7.7985235814755693E-2</c:v>
                </c:pt>
                <c:pt idx="111">
                  <c:v>7.9924873472472902E-2</c:v>
                </c:pt>
                <c:pt idx="112">
                  <c:v>8.2008863824370337E-2</c:v>
                </c:pt>
                <c:pt idx="113">
                  <c:v>7.9348197195944881E-2</c:v>
                </c:pt>
                <c:pt idx="114">
                  <c:v>7.8262992006101539E-2</c:v>
                </c:pt>
                <c:pt idx="115">
                  <c:v>7.578109515452236E-2</c:v>
                </c:pt>
                <c:pt idx="116">
                  <c:v>8.5325516370472032E-2</c:v>
                </c:pt>
                <c:pt idx="117">
                  <c:v>8.3453879800891251E-2</c:v>
                </c:pt>
                <c:pt idx="118">
                  <c:v>8.3242980001232425E-2</c:v>
                </c:pt>
                <c:pt idx="119">
                  <c:v>8.2606738647119204E-2</c:v>
                </c:pt>
                <c:pt idx="120">
                  <c:v>8.1331249512140547E-2</c:v>
                </c:pt>
                <c:pt idx="121">
                  <c:v>7.9923803143042482E-2</c:v>
                </c:pt>
                <c:pt idx="122">
                  <c:v>8.0165218056172716E-2</c:v>
                </c:pt>
                <c:pt idx="123">
                  <c:v>7.8993714673076143E-2</c:v>
                </c:pt>
                <c:pt idx="124">
                  <c:v>7.8276159951062407E-2</c:v>
                </c:pt>
                <c:pt idx="125">
                  <c:v>7.5756832299364252E-2</c:v>
                </c:pt>
                <c:pt idx="126">
                  <c:v>7.3506526645988668E-2</c:v>
                </c:pt>
                <c:pt idx="127">
                  <c:v>7.1025514379701171E-2</c:v>
                </c:pt>
                <c:pt idx="128">
                  <c:v>6.9258887281796522E-2</c:v>
                </c:pt>
                <c:pt idx="129">
                  <c:v>6.9710325927471395E-2</c:v>
                </c:pt>
                <c:pt idx="130">
                  <c:v>6.6699900746677976E-2</c:v>
                </c:pt>
                <c:pt idx="131">
                  <c:v>6.6008101240333072E-2</c:v>
                </c:pt>
                <c:pt idx="132">
                  <c:v>7.1018520786751305E-2</c:v>
                </c:pt>
                <c:pt idx="133">
                  <c:v>6.8499365317069127E-2</c:v>
                </c:pt>
                <c:pt idx="134">
                  <c:v>6.8069789290393867E-2</c:v>
                </c:pt>
                <c:pt idx="135">
                  <c:v>6.6254256220402263E-2</c:v>
                </c:pt>
                <c:pt idx="136">
                  <c:v>6.6111473598573722E-2</c:v>
                </c:pt>
                <c:pt idx="137">
                  <c:v>6.6547097444526138E-2</c:v>
                </c:pt>
                <c:pt idx="138">
                  <c:v>6.5860283887545723E-2</c:v>
                </c:pt>
                <c:pt idx="139">
                  <c:v>6.7660687964999688E-2</c:v>
                </c:pt>
                <c:pt idx="140">
                  <c:v>6.8350841965795883E-2</c:v>
                </c:pt>
                <c:pt idx="141">
                  <c:v>6.8127235199075598E-2</c:v>
                </c:pt>
                <c:pt idx="142">
                  <c:v>6.3144104966905257E-2</c:v>
                </c:pt>
                <c:pt idx="143">
                  <c:v>6.3603977654228538E-2</c:v>
                </c:pt>
                <c:pt idx="144">
                  <c:v>6.2126289077107266E-2</c:v>
                </c:pt>
                <c:pt idx="145">
                  <c:v>6.4364509392196512E-2</c:v>
                </c:pt>
                <c:pt idx="146">
                  <c:v>6.772645317941639E-2</c:v>
                </c:pt>
                <c:pt idx="147">
                  <c:v>6.8022441426918379E-2</c:v>
                </c:pt>
                <c:pt idx="148">
                  <c:v>6.5440186767046882E-2</c:v>
                </c:pt>
                <c:pt idx="149">
                  <c:v>6.3476969389377746E-2</c:v>
                </c:pt>
                <c:pt idx="150">
                  <c:v>6.7189938522728587E-2</c:v>
                </c:pt>
                <c:pt idx="151">
                  <c:v>6.5568175881093094E-2</c:v>
                </c:pt>
                <c:pt idx="152">
                  <c:v>6.9564229373270114E-2</c:v>
                </c:pt>
                <c:pt idx="153">
                  <c:v>7.0067005732856513E-2</c:v>
                </c:pt>
                <c:pt idx="154">
                  <c:v>7.018901324250737E-2</c:v>
                </c:pt>
                <c:pt idx="155">
                  <c:v>6.4764659056149254E-2</c:v>
                </c:pt>
                <c:pt idx="156">
                  <c:v>6.18659127608856E-2</c:v>
                </c:pt>
                <c:pt idx="157">
                  <c:v>6.1550567457151706E-2</c:v>
                </c:pt>
                <c:pt idx="158">
                  <c:v>6.2034370152564078E-2</c:v>
                </c:pt>
                <c:pt idx="159">
                  <c:v>7.8059934854210811E-2</c:v>
                </c:pt>
                <c:pt idx="160">
                  <c:v>7.8944737802492115E-2</c:v>
                </c:pt>
                <c:pt idx="161">
                  <c:v>8.0338689871077396E-2</c:v>
                </c:pt>
                <c:pt idx="162">
                  <c:v>8.100096144325275E-2</c:v>
                </c:pt>
                <c:pt idx="163">
                  <c:v>7.6623660480003464E-2</c:v>
                </c:pt>
                <c:pt idx="164">
                  <c:v>7.8744417485076879E-2</c:v>
                </c:pt>
                <c:pt idx="165">
                  <c:v>8.2985612109288232E-2</c:v>
                </c:pt>
                <c:pt idx="166">
                  <c:v>8.4070219867002249E-2</c:v>
                </c:pt>
                <c:pt idx="167">
                  <c:v>8.4766015730801003E-2</c:v>
                </c:pt>
                <c:pt idx="168">
                  <c:v>8.4662362974459393E-2</c:v>
                </c:pt>
                <c:pt idx="169">
                  <c:v>8.3842253956875723E-2</c:v>
                </c:pt>
                <c:pt idx="170">
                  <c:v>8.0064267636712927E-2</c:v>
                </c:pt>
                <c:pt idx="171">
                  <c:v>7.9836985223894708E-2</c:v>
                </c:pt>
                <c:pt idx="172">
                  <c:v>7.9463194463675668E-2</c:v>
                </c:pt>
                <c:pt idx="173">
                  <c:v>7.5655025215673577E-2</c:v>
                </c:pt>
                <c:pt idx="174">
                  <c:v>7.4953614048250072E-2</c:v>
                </c:pt>
                <c:pt idx="175">
                  <c:v>7.5463361060693401E-2</c:v>
                </c:pt>
                <c:pt idx="176">
                  <c:v>7.4779622688019076E-2</c:v>
                </c:pt>
                <c:pt idx="177">
                  <c:v>7.2257856565291601E-2</c:v>
                </c:pt>
                <c:pt idx="178">
                  <c:v>7.3213659623682315E-2</c:v>
                </c:pt>
                <c:pt idx="179">
                  <c:v>7.5943027868684121E-2</c:v>
                </c:pt>
                <c:pt idx="180">
                  <c:v>7.2133642048956004E-2</c:v>
                </c:pt>
                <c:pt idx="181">
                  <c:v>7.1734548779533558E-2</c:v>
                </c:pt>
                <c:pt idx="182">
                  <c:v>7.5536582633991101E-2</c:v>
                </c:pt>
                <c:pt idx="183">
                  <c:v>7.520424524424052E-2</c:v>
                </c:pt>
                <c:pt idx="184">
                  <c:v>7.1357655872788861E-2</c:v>
                </c:pt>
                <c:pt idx="185">
                  <c:v>7.3042455121896666E-2</c:v>
                </c:pt>
                <c:pt idx="186">
                  <c:v>7.0836076181734597E-2</c:v>
                </c:pt>
                <c:pt idx="187">
                  <c:v>7.1347344321432304E-2</c:v>
                </c:pt>
                <c:pt idx="188">
                  <c:v>7.3822868257646723E-2</c:v>
                </c:pt>
                <c:pt idx="189">
                  <c:v>7.1468483057938181E-2</c:v>
                </c:pt>
                <c:pt idx="190">
                  <c:v>6.8747210192703578E-2</c:v>
                </c:pt>
                <c:pt idx="191">
                  <c:v>6.7679737361555858E-2</c:v>
                </c:pt>
                <c:pt idx="192">
                  <c:v>7.0211423446312926E-2</c:v>
                </c:pt>
                <c:pt idx="193">
                  <c:v>7.0292599132854461E-2</c:v>
                </c:pt>
                <c:pt idx="194">
                  <c:v>7.0348717698780483E-2</c:v>
                </c:pt>
                <c:pt idx="195">
                  <c:v>6.8160666191530606E-2</c:v>
                </c:pt>
                <c:pt idx="196">
                  <c:v>6.6097956609469266E-2</c:v>
                </c:pt>
                <c:pt idx="197">
                  <c:v>6.5374980136049476E-2</c:v>
                </c:pt>
                <c:pt idx="198">
                  <c:v>6.4876056774200164E-2</c:v>
                </c:pt>
                <c:pt idx="199">
                  <c:v>6.6236143313627149E-2</c:v>
                </c:pt>
                <c:pt idx="200">
                  <c:v>6.493646752871185E-2</c:v>
                </c:pt>
                <c:pt idx="201">
                  <c:v>6.6928392194406383E-2</c:v>
                </c:pt>
                <c:pt idx="202">
                  <c:v>6.6008175490274157E-2</c:v>
                </c:pt>
                <c:pt idx="203">
                  <c:v>6.6300317846956114E-2</c:v>
                </c:pt>
                <c:pt idx="204">
                  <c:v>6.4198177463770767E-2</c:v>
                </c:pt>
                <c:pt idx="205">
                  <c:v>6.943250882009111E-2</c:v>
                </c:pt>
                <c:pt idx="206">
                  <c:v>6.4158891798481221E-2</c:v>
                </c:pt>
                <c:pt idx="207">
                  <c:v>6.4957252545361222E-2</c:v>
                </c:pt>
                <c:pt idx="208">
                  <c:v>6.4464002564423639E-2</c:v>
                </c:pt>
                <c:pt idx="209">
                  <c:v>6.4712373740290818E-2</c:v>
                </c:pt>
                <c:pt idx="210">
                  <c:v>6.54980816639541E-2</c:v>
                </c:pt>
                <c:pt idx="211">
                  <c:v>6.5542927925474892E-2</c:v>
                </c:pt>
                <c:pt idx="212">
                  <c:v>6.6224714609612212E-2</c:v>
                </c:pt>
                <c:pt idx="213">
                  <c:v>7.0231479516386752E-2</c:v>
                </c:pt>
                <c:pt idx="214">
                  <c:v>6.5109106358827162E-2</c:v>
                </c:pt>
                <c:pt idx="215">
                  <c:v>6.5429536400385624E-2</c:v>
                </c:pt>
                <c:pt idx="216">
                  <c:v>6.563593213911445E-2</c:v>
                </c:pt>
                <c:pt idx="217">
                  <c:v>6.4420135988246363E-2</c:v>
                </c:pt>
                <c:pt idx="218">
                  <c:v>6.1249017421895591E-2</c:v>
                </c:pt>
                <c:pt idx="219">
                  <c:v>5.9600823449937002E-2</c:v>
                </c:pt>
                <c:pt idx="220">
                  <c:v>5.6979158693908127E-2</c:v>
                </c:pt>
                <c:pt idx="221">
                  <c:v>5.602250367669015E-2</c:v>
                </c:pt>
                <c:pt idx="222">
                  <c:v>5.8453836413476346E-2</c:v>
                </c:pt>
                <c:pt idx="223">
                  <c:v>6.0702974541035681E-2</c:v>
                </c:pt>
                <c:pt idx="224">
                  <c:v>6.188365675562757E-2</c:v>
                </c:pt>
                <c:pt idx="225">
                  <c:v>6.0256356737213412E-2</c:v>
                </c:pt>
                <c:pt idx="226">
                  <c:v>6.0354233540553803E-2</c:v>
                </c:pt>
                <c:pt idx="227">
                  <c:v>5.9169025428816191E-2</c:v>
                </c:pt>
                <c:pt idx="228">
                  <c:v>5.9398266623669871E-2</c:v>
                </c:pt>
                <c:pt idx="229">
                  <c:v>6.078913847003542E-2</c:v>
                </c:pt>
                <c:pt idx="230">
                  <c:v>6.0356021114340797E-2</c:v>
                </c:pt>
                <c:pt idx="231">
                  <c:v>5.8904370884289126E-2</c:v>
                </c:pt>
                <c:pt idx="232">
                  <c:v>6.0958978331402847E-2</c:v>
                </c:pt>
                <c:pt idx="233">
                  <c:v>6.4291613065150077E-2</c:v>
                </c:pt>
                <c:pt idx="234">
                  <c:v>6.0453984486271928E-2</c:v>
                </c:pt>
              </c:numCache>
            </c:numRef>
          </c:yVal>
          <c:smooth val="0"/>
          <c:extLst>
            <c:ext xmlns:c15="http://schemas.microsoft.com/office/drawing/2012/chart" uri="{02D57815-91ED-43cb-92C2-25804820EDAC}">
              <c15:filteredSeriesTitle>
                <c15:tx>
                  <c:strRef>
                    <c:extLst>
                      <c:ext uri="{02D57815-91ED-43cb-92C2-25804820EDAC}">
                        <c15:formulaRef>
                          <c15:sqref>'stdev_vs_rmse (2)'!#REF!</c15:sqref>
                        </c15:formulaRef>
                      </c:ext>
                    </c:extLst>
                    <c:strCache>
                      <c:ptCount val="1"/>
                      <c:pt idx="0">
                        <c:v>#REF!</c:v>
                      </c:pt>
                    </c:strCache>
                  </c:strRef>
                </c15:tx>
              </c15:filteredSeriesTitle>
            </c:ext>
            <c:ext xmlns:c16="http://schemas.microsoft.com/office/drawing/2014/chart" uri="{C3380CC4-5D6E-409C-BE32-E72D297353CC}">
              <c16:uniqueId val="{00000002-A120-46BC-85D7-BEBAA39BB6E8}"/>
            </c:ext>
          </c:extLst>
        </c:ser>
        <c:dLbls>
          <c:showLegendKey val="0"/>
          <c:showVal val="0"/>
          <c:showCatName val="0"/>
          <c:showSerName val="0"/>
          <c:showPercent val="0"/>
          <c:showBubbleSize val="0"/>
        </c:dLbls>
        <c:axId val="1677970479"/>
        <c:axId val="1677972879"/>
      </c:scatterChart>
      <c:valAx>
        <c:axId val="1677970479"/>
        <c:scaling>
          <c:orientation val="minMax"/>
          <c:min val="4.0000000000000008E-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r>
                  <a:rPr lang="en-US"/>
                  <a:t>Starting yield</a:t>
                </a:r>
              </a:p>
            </c:rich>
          </c:tx>
          <c:overlay val="0"/>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crossAx val="1677972879"/>
        <c:crosses val="autoZero"/>
        <c:crossBetween val="midCat"/>
        <c:majorUnit val="4.0000000000000008E-2"/>
      </c:valAx>
      <c:valAx>
        <c:axId val="1677972879"/>
        <c:scaling>
          <c:orientation val="minMax"/>
          <c:min val="4.0000000000000008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r>
                  <a:rPr lang="en-US"/>
                  <a:t>Actual return</a:t>
                </a:r>
              </a:p>
            </c:rich>
          </c:tx>
          <c:overlay val="0"/>
          <c:spPr>
            <a:noFill/>
            <a:ln>
              <a:noFill/>
            </a:ln>
            <a:effectLst/>
          </c:spPr>
          <c:txPr>
            <a:bodyPr rot="-54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Gill Sans"/>
                <a:ea typeface="+mn-ea"/>
                <a:cs typeface="Times New Roman" panose="02020603050405020304" pitchFamily="18" charset="0"/>
              </a:defRPr>
            </a:pPr>
            <a:endParaRPr lang="en-US"/>
          </a:p>
        </c:txPr>
        <c:crossAx val="1677970479"/>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sz="700">
          <a:solidFill>
            <a:sysClr val="windowText" lastClr="000000"/>
          </a:solidFill>
          <a:latin typeface="Gill Sans"/>
          <a:cs typeface="Times New Roman" panose="02020603050405020304" pitchFamily="18" charset="0"/>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'Stdev vs RMSE'!$AJ$4:$AJ$23</cx:f>
        <cx:lvl ptCount="20" formatCode="0.0%">
          <cx:pt idx="0">0.04451469923591464</cx:pt>
          <cx:pt idx="1">0.054802573589797503</cx:pt>
          <cx:pt idx="2">0.062742012673721509</cx:pt>
          <cx:pt idx="3">0.072250406868455186</cx:pt>
          <cx:pt idx="4">0.029076854693389585</cx:pt>
          <cx:pt idx="5">0.03798178418438819</cx:pt>
          <cx:pt idx="6">0.043881147808736927</cx:pt>
          <cx:pt idx="7">0.054409382542586621</cx:pt>
          <cx:pt idx="8">0.088110382560958656</cx:pt>
          <cx:pt idx="9">0.055742805954445328</cx:pt>
          <cx:pt idx="10">0.099527970554214765</cx:pt>
          <cx:pt idx="11">0.13021543635840244</cx:pt>
          <cx:pt idx="12">0.12462091630490539</cx:pt>
          <cx:pt idx="13">0.18040589685072708</cx:pt>
          <cx:pt idx="14">0.06008695954644231</cx:pt>
          <cx:pt idx="15">0.13566423809711498</cx:pt>
          <cx:pt idx="16">0.082107336556200172</cx:pt>
          <cx:pt idx="17">0.081546210531097146</cx:pt>
          <cx:pt idx="18">0.077367661849708572</cx:pt>
          <cx:pt idx="19">0.058158040943127959</cx:pt>
        </cx:lvl>
      </cx:numDim>
    </cx:data>
    <cx:data id="1">
      <cx:numDim type="val">
        <cx:f>'Stdev vs RMSE'!$AL$4:$AL$23</cx:f>
        <cx:lvl ptCount="20" formatCode="0.0%">
          <cx:pt idx="0">0.061133673527704817</cx:pt>
          <cx:pt idx="1">0.060157022936926381</cx:pt>
          <cx:pt idx="2">0.050541924990189654</cx:pt>
          <cx:pt idx="3">0.051264246489245491</cx:pt>
          <cx:pt idx="4">0.053193113214909903</cx:pt>
          <cx:pt idx="5">0.053801380812178452</cx:pt>
          <cx:pt idx="6">0.054719416614277448</cx:pt>
          <cx:pt idx="7">0.059954472435938669</cx:pt>
          <cx:pt idx="8">0.066432619811419083</cx:pt>
          <cx:pt idx="9">0.051514231321315329</cx:pt>
          <cx:pt idx="10">0.059456035907864788</cx:pt>
          <cx:pt idx="11">0.071833467531715739</cx:pt>
          <cx:pt idx="12">0.072092539722135682</cx:pt>
          <cx:pt idx="13">0.067285866113853857</cx:pt>
          <cx:pt idx="14">0.095562343034842026</cx:pt>
          <cx:pt idx="15">0.10916833878733914</cx:pt>
          <cx:pt idx="16">0.082840529927339035</cx:pt>
          <cx:pt idx="17">0.11109923285444806</cx:pt>
          <cx:pt idx="18">0.05167867493163962</cx:pt>
          <cx:pt idx="19">0.056478754246998344</cx:pt>
        </cx:lvl>
      </cx:numDim>
    </cx:data>
    <cx:data id="2">
      <cx:numDim type="val">
        <cx:f>'Stdev vs RMSE'!$AN$4:$AN$23</cx:f>
        <cx:lvl ptCount="20" formatCode="0.0%">
          <cx:pt idx="0">0.022942245117502456</cx:pt>
          <cx:pt idx="1">0.024502383719954141</cx:pt>
          <cx:pt idx="2">0.028169740304252306</cx:pt>
          <cx:pt idx="3">0.032019773508513621</cx:pt>
          <cx:pt idx="4">0.036112691341010555</cx:pt>
          <cx:pt idx="5">0.024028432119086014</cx:pt>
          <cx:pt idx="6">0.025530403377652413</cx:pt>
          <cx:pt idx="7">0.024464235129763184</cx:pt>
          <cx:pt idx="8">0.047477138721357622</cx:pt>
          <cx:pt idx="9">0.027056933019515464</cx:pt>
          <cx:pt idx="10">0.037785664136062658</cx:pt>
          <cx:pt idx="11">0.11553844995638504</cx:pt>
          <cx:pt idx="12">0.12804464663255458</cx:pt>
          <cx:pt idx="13">0.089359638512840761</cx:pt>
          <cx:pt idx="14">0.029340221233985657</cx:pt>
          <cx:pt idx="15">0.063556248091655693</cx:pt>
          <cx:pt idx="16">0.024061432631205294</cx:pt>
          <cx:pt idx="17">0.030900586048502696</cx:pt>
          <cx:pt idx="18">0.036850155664812825</cx:pt>
          <cx:pt idx="19">0.054924579308506409</cx:pt>
        </cx:lvl>
      </cx:numDim>
    </cx:data>
  </cx:chartData>
  <cx:chart>
    <cx:plotArea>
      <cx:plotAreaRegion>
        <cx:series layoutId="boxWhisker" uniqueId="{510DFF96-447D-4602-8BEF-4F21D6325C77}" formatIdx="0">
          <cx:tx>
            <cx:txData>
              <cx:f>'Stdev vs RMSE'!$AI$1</cx:f>
              <cx:v>Stdev</cx:v>
            </cx:txData>
          </cx:tx>
          <cx:spPr>
            <a:solidFill>
              <a:srgbClr val="2D877E"/>
            </a:solidFill>
            <a:ln>
              <a:solidFill>
                <a:schemeClr val="bg1">
                  <a:lumMod val="85000"/>
                </a:schemeClr>
              </a:solidFill>
            </a:ln>
          </cx:spPr>
          <cx:dataId val="0"/>
          <cx:layoutPr>
            <cx:visibility meanLine="0" meanMarker="1" nonoutliers="0" outliers="0"/>
            <cx:statistics quartileMethod="exclusive"/>
          </cx:layoutPr>
        </cx:series>
        <cx:series layoutId="boxWhisker" uniqueId="{B0960B35-DD95-4BE3-A1AD-E76FA9FCBD1B}" formatIdx="2">
          <cx:tx>
            <cx:txData>
              <cx:f>'Stdev vs RMSE'!$AK$1</cx:f>
              <cx:v>Stdev of CAGRs</cx:v>
            </cx:txData>
          </cx:tx>
          <cx:spPr>
            <a:solidFill>
              <a:srgbClr val="C75959"/>
            </a:solidFill>
            <a:ln>
              <a:solidFill>
                <a:schemeClr val="bg1">
                  <a:lumMod val="85000"/>
                </a:schemeClr>
              </a:solidFill>
            </a:ln>
          </cx:spPr>
          <cx:dataId val="1"/>
          <cx:layoutPr>
            <cx:visibility meanLine="0" meanMarker="1" nonoutliers="0" outliers="0"/>
            <cx:statistics quartileMethod="exclusive"/>
          </cx:layoutPr>
        </cx:series>
        <cx:series layoutId="boxWhisker" uniqueId="{8229A9DA-73ED-450C-A7F0-3B8CBA88A65E}" formatIdx="3">
          <cx:tx>
            <cx:txData>
              <cx:f>'Stdev vs RMSE'!$AM$1</cx:f>
              <cx:v>RMSFE</cx:v>
            </cx:txData>
          </cx:tx>
          <cx:spPr>
            <a:solidFill>
              <a:srgbClr val="097B9F"/>
            </a:solidFill>
            <a:ln>
              <a:solidFill>
                <a:schemeClr val="bg1">
                  <a:lumMod val="85000"/>
                </a:schemeClr>
              </a:solidFill>
            </a:ln>
          </cx:spPr>
          <cx:dataId val="2"/>
          <cx:layoutPr>
            <cx:visibility meanLine="0" meanMarker="1" nonoutliers="0" outliers="0"/>
            <cx:statistics quartileMethod="exclusive"/>
          </cx:layoutPr>
        </cx:series>
      </cx:plotAreaRegion>
      <cx:axis id="0" hidden="1">
        <cx:catScaling gapWidth="0.5"/>
        <cx:tickLabels/>
        <cx:txPr>
          <a:bodyPr vertOverflow="overflow" horzOverflow="overflow" wrap="square" lIns="0" tIns="0" rIns="0" bIns="0"/>
          <a:lstStyle/>
          <a:p>
            <a:pPr algn="ctr" rtl="0">
              <a:defRPr sz="700" b="0" i="0">
                <a:solidFill>
                  <a:sysClr val="windowText" lastClr="000000"/>
                </a:solidFill>
                <a:latin typeface="Gill Sans"/>
                <a:ea typeface="Gill Sans"/>
                <a:cs typeface="Gill Sans"/>
              </a:defRPr>
            </a:pPr>
            <a:endParaRPr lang="en-US" sz="700">
              <a:solidFill>
                <a:sysClr val="windowText" lastClr="000000"/>
              </a:solidFill>
              <a:latin typeface="Gill Sans"/>
              <a:cs typeface="Times New Roman" panose="02020603050405020304" pitchFamily="18" charset="0"/>
            </a:endParaRPr>
          </a:p>
        </cx:txPr>
      </cx:axis>
      <cx:axis id="1">
        <cx:valScaling max="0.16000000000000003"/>
        <cx:tickLabels/>
        <cx:numFmt formatCode="0%" sourceLinked="0"/>
        <cx:spPr>
          <a:ln>
            <a:solidFill>
              <a:schemeClr val="bg1">
                <a:lumMod val="85000"/>
              </a:schemeClr>
            </a:solidFill>
          </a:ln>
        </cx:spPr>
        <cx:txPr>
          <a:bodyPr vertOverflow="overflow" horzOverflow="overflow" wrap="square" lIns="0" tIns="0" rIns="0" bIns="0"/>
          <a:lstStyle/>
          <a:p>
            <a:pPr algn="ctr" rtl="0">
              <a:defRPr sz="700" b="0" i="0">
                <a:solidFill>
                  <a:sysClr val="windowText" lastClr="000000"/>
                </a:solidFill>
                <a:latin typeface="Gill Sans"/>
                <a:ea typeface="Gill Sans"/>
                <a:cs typeface="Gill Sans"/>
              </a:defRPr>
            </a:pPr>
            <a:endParaRPr lang="en-US" sz="700">
              <a:solidFill>
                <a:sysClr val="windowText" lastClr="000000"/>
              </a:solidFill>
              <a:latin typeface="Gill Sans"/>
              <a:cs typeface="Times New Roman" panose="02020603050405020304" pitchFamily="18" charset="0"/>
            </a:endParaRPr>
          </a:p>
        </cx:txPr>
      </cx:axis>
    </cx:plotArea>
    <cx:legend pos="b" align="ctr" overlay="0">
      <cx:txPr>
        <a:bodyPr vertOverflow="overflow" horzOverflow="overflow" wrap="square" lIns="0" tIns="0" rIns="0" bIns="0"/>
        <a:lstStyle/>
        <a:p>
          <a:pPr algn="ctr" rtl="0">
            <a:defRPr sz="700" b="0" i="0">
              <a:solidFill>
                <a:sysClr val="windowText" lastClr="000000"/>
              </a:solidFill>
              <a:latin typeface="Gill Sans"/>
              <a:ea typeface="Gill Sans"/>
              <a:cs typeface="Gill Sans"/>
            </a:defRPr>
          </a:pPr>
          <a:endParaRPr lang="en-US" sz="700">
            <a:solidFill>
              <a:sysClr val="windowText" lastClr="000000"/>
            </a:solidFill>
            <a:latin typeface="Gill Sans"/>
            <a:cs typeface="Times New Roman" panose="02020603050405020304" pitchFamily="18" charset="0"/>
          </a:endParaRPr>
        </a:p>
      </cx:txPr>
    </cx:legend>
  </cx:chart>
  <cx:spPr>
    <a:ln>
      <a:no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'EU FX Effect'!$R$6:$U$6</cx:f>
        <cx:lvl ptCount="4">
          <cx:pt idx="0">Var(EU, IG 3-5Y)</cx:pt>
          <cx:pt idx="1">2*Cov(EU,FX)</cx:pt>
          <cx:pt idx="2">Var(FX)</cx:pt>
          <cx:pt idx="3">Var(Ret USD)</cx:pt>
        </cx:lvl>
      </cx:strDim>
      <cx:numDim type="val">
        <cx:f dir="row">'EU FX Effect'!$R$7:$U$7</cx:f>
        <cx:lvl ptCount="4" formatCode="0.00%">
          <cx:pt idx="0">0.0016885220457820644</cx:pt>
          <cx:pt idx="1">0.0016941340958500117</cx:pt>
          <cx:pt idx="2">0.0056304942174751765</cx:pt>
          <cx:pt idx="3">0.0090131503591072519</cx:pt>
        </cx:lvl>
      </cx:numDim>
    </cx:data>
  </cx:chartData>
  <cx:chart>
    <cx:plotArea>
      <cx:plotAreaRegion>
        <cx:series layoutId="waterfall" uniqueId="{4C069BD8-232F-4628-86E2-4043C98029D0}">
          <cx:spPr>
            <a:solidFill>
              <a:srgbClr val="39ADA2"/>
            </a:solidFill>
          </cx:spPr>
          <cx:dataPt idx="2">
            <cx:spPr>
              <a:solidFill>
                <a:srgbClr val="E87294"/>
              </a:solidFill>
            </cx:spPr>
          </cx:dataPt>
          <cx:dataPt idx="3">
            <cx:spPr>
              <a:solidFill>
                <a:srgbClr val="1E5C56"/>
              </a:solidFill>
            </cx:spPr>
          </cx:dataPt>
          <cx:dataLabels pos="outEnd">
            <cx:txPr>
              <a:bodyPr vertOverflow="overflow" horzOverflow="overflow" wrap="square" lIns="0" tIns="0" rIns="0" bIns="0"/>
              <a:lstStyle/>
              <a:p>
                <a:pPr algn="ctr" rtl="0">
                  <a:defRPr sz="800" b="1" i="0">
                    <a:solidFill>
                      <a:schemeClr val="tx1"/>
                    </a:solidFill>
                    <a:latin typeface="Gill Sans"/>
                    <a:ea typeface="Gill Sans"/>
                    <a:cs typeface="Gill Sans"/>
                  </a:defRPr>
                </a:pPr>
                <a:endParaRPr lang="en-US" sz="800" b="1">
                  <a:solidFill>
                    <a:schemeClr val="tx1"/>
                  </a:solidFill>
                  <a:latin typeface="Gill Sans"/>
                  <a:cs typeface="Lucida Sans Unicode" panose="020B0602030504020204" pitchFamily="34" charset="0"/>
                </a:endParaRPr>
              </a:p>
            </cx:txPr>
            <cx:visibility seriesName="0" categoryName="0" value="1"/>
          </cx:dataLabels>
          <cx:dataId val="0"/>
          <cx:layoutPr>
            <cx:visibility connectorLines="0"/>
            <cx:subtotals>
              <cx:idx val="3"/>
            </cx:subtotals>
          </cx:layoutPr>
        </cx:series>
      </cx:plotAreaRegion>
      <cx:axis id="0">
        <cx:catScaling gapWidth="0.649999976"/>
        <cx:tickLabels/>
        <cx:txPr>
          <a:bodyPr vertOverflow="overflow" horzOverflow="overflow" wrap="square" lIns="0" tIns="0" rIns="0" bIns="0"/>
          <a:lstStyle/>
          <a:p>
            <a:pPr algn="ctr" rtl="0">
              <a:defRPr sz="800" b="0" i="0">
                <a:solidFill>
                  <a:schemeClr val="tx1"/>
                </a:solidFill>
                <a:latin typeface="Gill Sans"/>
                <a:ea typeface="Gill Sans"/>
                <a:cs typeface="Gill Sans"/>
              </a:defRPr>
            </a:pPr>
            <a:endParaRPr lang="en-US" sz="800">
              <a:solidFill>
                <a:schemeClr val="tx1"/>
              </a:solidFill>
              <a:latin typeface="Gill Sans"/>
              <a:cs typeface="Lucida Sans Unicode" panose="020B0602030504020204" pitchFamily="34" charset="0"/>
            </a:endParaRPr>
          </a:p>
        </cx:txPr>
      </cx:axis>
      <cx:axis id="1">
        <cx:valScaling/>
        <cx:tickLabels/>
        <cx:numFmt formatCode="0.0%" sourceLinked="0"/>
        <cx:txPr>
          <a:bodyPr vertOverflow="overflow" horzOverflow="overflow" wrap="square" lIns="0" tIns="0" rIns="0" bIns="0"/>
          <a:lstStyle/>
          <a:p>
            <a:pPr algn="ctr" rtl="0">
              <a:defRPr sz="800" b="0" i="0">
                <a:solidFill>
                  <a:schemeClr val="tx1"/>
                </a:solidFill>
                <a:latin typeface="Gill Sans"/>
                <a:ea typeface="Gill Sans"/>
                <a:cs typeface="Gill Sans"/>
              </a:defRPr>
            </a:pPr>
            <a:endParaRPr lang="en-US" sz="800">
              <a:solidFill>
                <a:schemeClr val="tx1"/>
              </a:solidFill>
              <a:latin typeface="Gill Sans"/>
              <a:cs typeface="Lucida Sans Unicode" panose="020B0602030504020204" pitchFamily="34" charset="0"/>
            </a:endParaRPr>
          </a:p>
        </cx:txPr>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0"/>
            <a:ext cx="4608195" cy="3456304"/>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a:p>
        </p:txBody>
      </p:sp>
      <p:sp>
        <p:nvSpPr>
          <p:cNvPr id="2" name="Holder 2"/>
          <p:cNvSpPr>
            <a:spLocks noGrp="1"/>
          </p:cNvSpPr>
          <p:nvPr>
            <p:ph type="ctrTitle"/>
          </p:nvPr>
        </p:nvSpPr>
        <p:spPr>
          <a:xfrm>
            <a:off x="347294" y="985720"/>
            <a:ext cx="3193415" cy="244475"/>
          </a:xfrm>
          <a:prstGeom prst="rect">
            <a:avLst/>
          </a:prstGeom>
        </p:spPr>
        <p:txBody>
          <a:bodyPr wrap="square" lIns="0" tIns="0" rIns="0" bIns="0">
            <a:spAutoFit/>
          </a:bodyPr>
          <a:lstStyle>
            <a:lvl1pPr>
              <a:defRPr sz="1200" b="0" i="0">
                <a:solidFill>
                  <a:srgbClr val="F9F9F9"/>
                </a:solidFill>
                <a:latin typeface="Lucida Sans Unicode"/>
                <a:cs typeface="Lucida Sans Unicode"/>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700" b="0" i="0">
                <a:solidFill>
                  <a:srgbClr val="22373A"/>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6" name="Holder 6"/>
          <p:cNvSpPr>
            <a:spLocks noGrp="1"/>
          </p:cNvSpPr>
          <p:nvPr>
            <p:ph type="sldNum" sz="quarter" idx="7"/>
          </p:nvPr>
        </p:nvSpPr>
        <p:spPr/>
        <p:txBody>
          <a:bodyPr lIns="0" tIns="0" rIns="0" bIns="0"/>
          <a:lstStyle>
            <a:lvl1pPr>
              <a:defRPr sz="700" b="0" i="0">
                <a:solidFill>
                  <a:srgbClr val="22373A"/>
                </a:solidFill>
                <a:latin typeface="Calibri"/>
                <a:cs typeface="Calibri"/>
              </a:defRPr>
            </a:lvl1pPr>
          </a:lstStyle>
          <a:p>
            <a:pPr marL="12700">
              <a:lnSpc>
                <a:spcPct val="100000"/>
              </a:lnSpc>
              <a:spcBef>
                <a:spcPts val="140"/>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rgbClr val="F9F9F9"/>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700" b="0" i="0">
                <a:solidFill>
                  <a:srgbClr val="22373A"/>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6" name="Holder 6"/>
          <p:cNvSpPr>
            <a:spLocks noGrp="1"/>
          </p:cNvSpPr>
          <p:nvPr>
            <p:ph type="sldNum" sz="quarter" idx="7"/>
          </p:nvPr>
        </p:nvSpPr>
        <p:spPr/>
        <p:txBody>
          <a:bodyPr lIns="0" tIns="0" rIns="0" bIns="0"/>
          <a:lstStyle>
            <a:lvl1pPr>
              <a:defRPr sz="700" b="0" i="0">
                <a:solidFill>
                  <a:srgbClr val="22373A"/>
                </a:solidFill>
                <a:latin typeface="Calibri"/>
                <a:cs typeface="Calibri"/>
              </a:defRPr>
            </a:lvl1pPr>
          </a:lstStyle>
          <a:p>
            <a:pPr marL="12700">
              <a:lnSpc>
                <a:spcPct val="100000"/>
              </a:lnSpc>
              <a:spcBef>
                <a:spcPts val="140"/>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rgbClr val="F9F9F9"/>
                </a:solidFill>
                <a:latin typeface="Lucida Sans Unicode"/>
                <a:cs typeface="Lucida Sans Unicode"/>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7" name="Holder 7"/>
          <p:cNvSpPr>
            <a:spLocks noGrp="1"/>
          </p:cNvSpPr>
          <p:nvPr>
            <p:ph type="sldNum" sz="quarter" idx="7"/>
          </p:nvPr>
        </p:nvSpPr>
        <p:spPr/>
        <p:txBody>
          <a:bodyPr lIns="0" tIns="0" rIns="0" bIns="0"/>
          <a:lstStyle>
            <a:lvl1pPr>
              <a:defRPr sz="700" b="0" i="0">
                <a:solidFill>
                  <a:srgbClr val="22373A"/>
                </a:solidFill>
                <a:latin typeface="Calibri"/>
                <a:cs typeface="Calibri"/>
              </a:defRPr>
            </a:lvl1pPr>
          </a:lstStyle>
          <a:p>
            <a:pPr marL="12700">
              <a:lnSpc>
                <a:spcPct val="100000"/>
              </a:lnSpc>
              <a:spcBef>
                <a:spcPts val="140"/>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rgbClr val="F9F9F9"/>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5" name="Holder 5"/>
          <p:cNvSpPr>
            <a:spLocks noGrp="1"/>
          </p:cNvSpPr>
          <p:nvPr>
            <p:ph type="sldNum" sz="quarter" idx="7"/>
          </p:nvPr>
        </p:nvSpPr>
        <p:spPr/>
        <p:txBody>
          <a:bodyPr lIns="0" tIns="0" rIns="0" bIns="0"/>
          <a:lstStyle>
            <a:lvl1pPr>
              <a:defRPr sz="700" b="0" i="0">
                <a:solidFill>
                  <a:srgbClr val="22373A"/>
                </a:solidFill>
                <a:latin typeface="Calibri"/>
                <a:cs typeface="Calibri"/>
              </a:defRPr>
            </a:lvl1pPr>
          </a:lstStyle>
          <a:p>
            <a:pPr marL="12700">
              <a:lnSpc>
                <a:spcPct val="100000"/>
              </a:lnSpc>
              <a:spcBef>
                <a:spcPts val="140"/>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4" name="Holder 4"/>
          <p:cNvSpPr>
            <a:spLocks noGrp="1"/>
          </p:cNvSpPr>
          <p:nvPr>
            <p:ph type="sldNum" sz="quarter" idx="7"/>
          </p:nvPr>
        </p:nvSpPr>
        <p:spPr/>
        <p:txBody>
          <a:bodyPr lIns="0" tIns="0" rIns="0" bIns="0"/>
          <a:lstStyle>
            <a:lvl1pPr>
              <a:defRPr sz="700" b="0" i="0">
                <a:solidFill>
                  <a:srgbClr val="22373A"/>
                </a:solidFill>
                <a:latin typeface="Calibri"/>
                <a:cs typeface="Calibri"/>
              </a:defRPr>
            </a:lvl1pPr>
          </a:lstStyle>
          <a:p>
            <a:pPr marL="12700">
              <a:lnSpc>
                <a:spcPct val="100000"/>
              </a:lnSpc>
              <a:spcBef>
                <a:spcPts val="140"/>
              </a:spcBef>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0"/>
            <a:ext cx="4608195" cy="3456304"/>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a:p>
        </p:txBody>
      </p:sp>
      <p:sp>
        <p:nvSpPr>
          <p:cNvPr id="17" name="bg object 17"/>
          <p:cNvSpPr/>
          <p:nvPr/>
        </p:nvSpPr>
        <p:spPr>
          <a:xfrm>
            <a:off x="0" y="50"/>
            <a:ext cx="4608195" cy="351790"/>
          </a:xfrm>
          <a:custGeom>
            <a:avLst/>
            <a:gdLst/>
            <a:ahLst/>
            <a:cxnLst/>
            <a:rect l="l" t="t" r="r" b="b"/>
            <a:pathLst>
              <a:path w="4608195" h="351790">
                <a:moveTo>
                  <a:pt x="4608004" y="0"/>
                </a:moveTo>
                <a:lnTo>
                  <a:pt x="0" y="0"/>
                </a:lnTo>
                <a:lnTo>
                  <a:pt x="0" y="351789"/>
                </a:lnTo>
                <a:lnTo>
                  <a:pt x="4608004" y="351789"/>
                </a:lnTo>
                <a:lnTo>
                  <a:pt x="4608004" y="0"/>
                </a:lnTo>
                <a:close/>
              </a:path>
            </a:pathLst>
          </a:custGeom>
          <a:solidFill>
            <a:srgbClr val="22373A"/>
          </a:solidFill>
        </p:spPr>
        <p:txBody>
          <a:bodyPr wrap="square" lIns="0" tIns="0" rIns="0" bIns="0" rtlCol="0"/>
          <a:lstStyle/>
          <a:p>
            <a:endParaRPr/>
          </a:p>
        </p:txBody>
      </p:sp>
      <p:sp>
        <p:nvSpPr>
          <p:cNvPr id="2" name="Holder 2"/>
          <p:cNvSpPr>
            <a:spLocks noGrp="1"/>
          </p:cNvSpPr>
          <p:nvPr>
            <p:ph type="title"/>
          </p:nvPr>
        </p:nvSpPr>
        <p:spPr>
          <a:xfrm>
            <a:off x="110896" y="63726"/>
            <a:ext cx="4093210" cy="207645"/>
          </a:xfrm>
          <a:prstGeom prst="rect">
            <a:avLst/>
          </a:prstGeom>
        </p:spPr>
        <p:txBody>
          <a:bodyPr wrap="square" lIns="0" tIns="0" rIns="0" bIns="0">
            <a:spAutoFit/>
          </a:bodyPr>
          <a:lstStyle>
            <a:lvl1pPr>
              <a:defRPr sz="1200" b="0" i="0">
                <a:solidFill>
                  <a:srgbClr val="F9F9F9"/>
                </a:solidFill>
                <a:latin typeface="Lucida Sans Unicode"/>
                <a:cs typeface="Lucida Sans Unicode"/>
              </a:defRPr>
            </a:lvl1pPr>
          </a:lstStyle>
          <a:p>
            <a:endParaRPr/>
          </a:p>
        </p:txBody>
      </p:sp>
      <p:sp>
        <p:nvSpPr>
          <p:cNvPr id="3" name="Holder 3"/>
          <p:cNvSpPr>
            <a:spLocks noGrp="1"/>
          </p:cNvSpPr>
          <p:nvPr>
            <p:ph type="body" idx="1"/>
          </p:nvPr>
        </p:nvSpPr>
        <p:spPr>
          <a:xfrm>
            <a:off x="347294" y="686247"/>
            <a:ext cx="3822700" cy="2113280"/>
          </a:xfrm>
          <a:prstGeom prst="rect">
            <a:avLst/>
          </a:prstGeom>
        </p:spPr>
        <p:txBody>
          <a:bodyPr wrap="square" lIns="0" tIns="0" rIns="0" bIns="0">
            <a:spAutoFit/>
          </a:bodyPr>
          <a:lstStyle>
            <a:lvl1pPr>
              <a:defRPr sz="700" b="0" i="0">
                <a:solidFill>
                  <a:srgbClr val="22373A"/>
                </a:solidFill>
                <a:latin typeface="Lucida Sans Unicode"/>
                <a:cs typeface="Lucida Sans Unicode"/>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12/10/2025</a:t>
            </a:fld>
            <a:endParaRPr lang="en-US"/>
          </a:p>
        </p:txBody>
      </p:sp>
      <p:sp>
        <p:nvSpPr>
          <p:cNvPr id="6" name="Holder 6"/>
          <p:cNvSpPr>
            <a:spLocks noGrp="1"/>
          </p:cNvSpPr>
          <p:nvPr>
            <p:ph type="sldNum" sz="quarter" idx="7"/>
          </p:nvPr>
        </p:nvSpPr>
        <p:spPr>
          <a:xfrm>
            <a:off x="4410748" y="3209363"/>
            <a:ext cx="149225" cy="151764"/>
          </a:xfrm>
          <a:prstGeom prst="rect">
            <a:avLst/>
          </a:prstGeom>
        </p:spPr>
        <p:txBody>
          <a:bodyPr wrap="square" lIns="0" tIns="0" rIns="0" bIns="0">
            <a:spAutoFit/>
          </a:bodyPr>
          <a:lstStyle>
            <a:lvl1pPr>
              <a:defRPr sz="700" b="0" i="0">
                <a:solidFill>
                  <a:srgbClr val="22373A"/>
                </a:solidFill>
                <a:latin typeface="Calibri"/>
                <a:cs typeface="Calibri"/>
              </a:defRPr>
            </a:lvl1pPr>
          </a:lstStyle>
          <a:p>
            <a:pPr marL="12700">
              <a:lnSpc>
                <a:spcPct val="100000"/>
              </a:lnSpc>
              <a:spcBef>
                <a:spcPts val="140"/>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iganozadze/Custom-Built-Capital-Markets-Assumptions-Framework-and-Strategic-Asset-Allocation-for-Life-Insurers" TargetMode="External"/><Relationship Id="rId2" Type="http://schemas.openxmlformats.org/officeDocument/2006/relationships/hyperlink" Target="https://drive.google.com/drive/folders/10_Ra-nwCj-SB_1r4vQS8XSIr4pXHbwLJ"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microsoft.com/office/2014/relationships/chartEx" Target="../charts/chartEx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4/relationships/chartEx" Target="../charts/chartEx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47294" y="985720"/>
            <a:ext cx="4167556" cy="448200"/>
          </a:xfrm>
          <a:prstGeom prst="rect">
            <a:avLst/>
          </a:prstGeom>
        </p:spPr>
        <p:txBody>
          <a:bodyPr vert="horz" wrap="square" lIns="0" tIns="17145" rIns="0" bIns="0" rtlCol="0">
            <a:spAutoFit/>
          </a:bodyPr>
          <a:lstStyle/>
          <a:p>
            <a:r>
              <a:rPr lang="en-US" sz="1400" b="1" dirty="0">
                <a:solidFill>
                  <a:schemeClr val="tx1"/>
                </a:solidFill>
                <a:latin typeface="Gill Sans"/>
                <a:cs typeface="Lucida Sans Unicode" panose="020B0602030504020204" pitchFamily="34" charset="0"/>
              </a:rPr>
              <a:t>A Specialized Capital Markets Assumptions Framework and Strategic Asset Allocation for US Life Insurers</a:t>
            </a:r>
            <a:endParaRPr lang="en-US" sz="1400" dirty="0">
              <a:solidFill>
                <a:schemeClr val="tx1"/>
              </a:solidFill>
              <a:latin typeface="Gill Sans"/>
              <a:cs typeface="Lucida Sans Unicode" panose="020B0602030504020204" pitchFamily="34" charset="0"/>
            </a:endParaRPr>
          </a:p>
        </p:txBody>
      </p:sp>
      <p:sp>
        <p:nvSpPr>
          <p:cNvPr id="3" name="object 3"/>
          <p:cNvSpPr/>
          <p:nvPr/>
        </p:nvSpPr>
        <p:spPr>
          <a:xfrm>
            <a:off x="359994" y="1441253"/>
            <a:ext cx="3888104" cy="5080"/>
          </a:xfrm>
          <a:custGeom>
            <a:avLst/>
            <a:gdLst/>
            <a:ahLst/>
            <a:cxnLst/>
            <a:rect l="l" t="t" r="r" b="b"/>
            <a:pathLst>
              <a:path w="3888104" h="5080">
                <a:moveTo>
                  <a:pt x="0" y="5060"/>
                </a:moveTo>
                <a:lnTo>
                  <a:pt x="0" y="0"/>
                </a:lnTo>
                <a:lnTo>
                  <a:pt x="3888054" y="0"/>
                </a:lnTo>
                <a:lnTo>
                  <a:pt x="3888054" y="5060"/>
                </a:lnTo>
                <a:lnTo>
                  <a:pt x="0" y="5060"/>
                </a:lnTo>
                <a:close/>
              </a:path>
            </a:pathLst>
          </a:custGeom>
          <a:solidFill>
            <a:srgbClr val="2D877E"/>
          </a:solidFill>
          <a:ln w="12700">
            <a:solidFill>
              <a:srgbClr val="2D877E"/>
            </a:solidFill>
          </a:ln>
        </p:spPr>
        <p:txBody>
          <a:bodyPr wrap="square" lIns="0" tIns="0" rIns="0" bIns="0" rtlCol="0"/>
          <a:lstStyle/>
          <a:p>
            <a:endParaRPr/>
          </a:p>
        </p:txBody>
      </p:sp>
      <p:sp>
        <p:nvSpPr>
          <p:cNvPr id="4" name="object 4"/>
          <p:cNvSpPr txBox="1"/>
          <p:nvPr/>
        </p:nvSpPr>
        <p:spPr>
          <a:xfrm>
            <a:off x="347294" y="2644775"/>
            <a:ext cx="1998980" cy="351571"/>
          </a:xfrm>
          <a:prstGeom prst="rect">
            <a:avLst/>
          </a:prstGeom>
        </p:spPr>
        <p:txBody>
          <a:bodyPr vert="horz" wrap="square" lIns="0" tIns="12700" rIns="0" bIns="0" rtlCol="0">
            <a:spAutoFit/>
          </a:bodyPr>
          <a:lstStyle/>
          <a:p>
            <a:pPr marL="12700" marR="5080">
              <a:lnSpc>
                <a:spcPct val="137400"/>
              </a:lnSpc>
              <a:spcBef>
                <a:spcPts val="100"/>
              </a:spcBef>
            </a:pPr>
            <a:r>
              <a:rPr sz="800" dirty="0">
                <a:solidFill>
                  <a:schemeClr val="tx1"/>
                </a:solidFill>
                <a:latin typeface="Gill Sans"/>
                <a:cs typeface="Lucida Sans Unicode" panose="020B0602030504020204" pitchFamily="34" charset="0"/>
              </a:rPr>
              <a:t>Giga</a:t>
            </a:r>
            <a:r>
              <a:rPr sz="800" spc="130" dirty="0">
                <a:solidFill>
                  <a:schemeClr val="tx1"/>
                </a:solidFill>
                <a:latin typeface="Gill Sans"/>
                <a:cs typeface="Lucida Sans Unicode" panose="020B0602030504020204" pitchFamily="34" charset="0"/>
              </a:rPr>
              <a:t> </a:t>
            </a:r>
            <a:r>
              <a:rPr sz="800" spc="-10" dirty="0">
                <a:solidFill>
                  <a:schemeClr val="tx1"/>
                </a:solidFill>
                <a:latin typeface="Gill Sans"/>
                <a:cs typeface="Lucida Sans Unicode" panose="020B0602030504020204" pitchFamily="34" charset="0"/>
              </a:rPr>
              <a:t>Nozadze</a:t>
            </a:r>
            <a:r>
              <a:rPr sz="800" spc="500" dirty="0">
                <a:solidFill>
                  <a:schemeClr val="tx1"/>
                </a:solidFill>
                <a:latin typeface="Gill Sans"/>
                <a:cs typeface="Lucida Sans Unicode" panose="020B0602030504020204" pitchFamily="34" charset="0"/>
              </a:rPr>
              <a:t> </a:t>
            </a:r>
            <a:endParaRPr lang="en-US" sz="800" spc="500" dirty="0">
              <a:solidFill>
                <a:schemeClr val="tx1"/>
              </a:solidFill>
              <a:latin typeface="Gill Sans"/>
              <a:cs typeface="Lucida Sans Unicode" panose="020B0602030504020204" pitchFamily="34" charset="0"/>
            </a:endParaRPr>
          </a:p>
          <a:p>
            <a:pPr marL="12700" marR="5080">
              <a:lnSpc>
                <a:spcPct val="137400"/>
              </a:lnSpc>
              <a:spcBef>
                <a:spcPts val="100"/>
              </a:spcBef>
            </a:pPr>
            <a:r>
              <a:rPr lang="en-US" sz="800" spc="10">
                <a:solidFill>
                  <a:schemeClr val="tx1"/>
                </a:solidFill>
                <a:latin typeface="Gill Sans"/>
                <a:cs typeface="Lucida Sans Unicode" panose="020B0602030504020204" pitchFamily="34" charset="0"/>
              </a:rPr>
              <a:t>December 10</a:t>
            </a:r>
            <a:r>
              <a:rPr sz="800">
                <a:solidFill>
                  <a:schemeClr val="tx1"/>
                </a:solidFill>
                <a:latin typeface="Gill Sans"/>
                <a:cs typeface="Lucida Sans Unicode" panose="020B0602030504020204" pitchFamily="34" charset="0"/>
              </a:rPr>
              <a:t>,</a:t>
            </a:r>
            <a:r>
              <a:rPr sz="800" spc="15">
                <a:solidFill>
                  <a:schemeClr val="tx1"/>
                </a:solidFill>
                <a:latin typeface="Gill Sans"/>
                <a:cs typeface="Lucida Sans Unicode" panose="020B0602030504020204" pitchFamily="34" charset="0"/>
              </a:rPr>
              <a:t> </a:t>
            </a:r>
            <a:r>
              <a:rPr sz="800" spc="-20" dirty="0">
                <a:solidFill>
                  <a:schemeClr val="tx1"/>
                </a:solidFill>
                <a:latin typeface="Gill Sans"/>
                <a:cs typeface="Lucida Sans Unicode" panose="020B0602030504020204" pitchFamily="34" charset="0"/>
              </a:rPr>
              <a:t>2025</a:t>
            </a:r>
            <a:endParaRPr sz="800" dirty="0">
              <a:solidFill>
                <a:schemeClr val="tx1"/>
              </a:solidFill>
              <a:latin typeface="Gill Sans"/>
              <a:cs typeface="Lucida Sans Unicode" panose="020B0602030504020204" pitchFamily="34" charset="0"/>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D8F12-7E84-7984-5325-A189C34CD50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611947B-5B05-7034-C881-2647BDC64288}"/>
              </a:ext>
            </a:extLst>
          </p:cNvPr>
          <p:cNvSpPr txBox="1">
            <a:spLocks noGrp="1"/>
          </p:cNvSpPr>
          <p:nvPr>
            <p:ph type="title"/>
          </p:nvPr>
        </p:nvSpPr>
        <p:spPr>
          <a:xfrm>
            <a:off x="95250" y="85726"/>
            <a:ext cx="4561840" cy="196849"/>
          </a:xfrm>
          <a:prstGeom prst="rect">
            <a:avLst/>
          </a:prstGeom>
        </p:spPr>
        <p:txBody>
          <a:bodyPr vert="horz" wrap="square" lIns="0" tIns="12065" rIns="0" bIns="0" rtlCol="0">
            <a:spAutoFit/>
          </a:bodyPr>
          <a:lstStyle/>
          <a:p>
            <a:pPr marL="12700">
              <a:lnSpc>
                <a:spcPct val="100000"/>
              </a:lnSpc>
              <a:spcBef>
                <a:spcPts val="95"/>
              </a:spcBef>
            </a:pPr>
            <a:r>
              <a:rPr lang="en-US" spc="-35" dirty="0">
                <a:latin typeface="Gill Sans"/>
              </a:rPr>
              <a:t>Private Credit</a:t>
            </a:r>
            <a:endParaRPr spc="-45" dirty="0">
              <a:latin typeface="Gill Sans"/>
            </a:endParaRPr>
          </a:p>
        </p:txBody>
      </p:sp>
      <p:grpSp>
        <p:nvGrpSpPr>
          <p:cNvPr id="3" name="object 3">
            <a:extLst>
              <a:ext uri="{FF2B5EF4-FFF2-40B4-BE49-F238E27FC236}">
                <a16:creationId xmlns:a16="http://schemas.microsoft.com/office/drawing/2014/main" id="{E0B7AB3B-EFAF-4E37-AC75-F6BED8958A21}"/>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F3E4ECB2-5951-6AC4-63D2-49E8763EF490}"/>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82862D5B-1B89-2D18-33E7-38B0362695AE}"/>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8293A520-364D-CA53-6AA8-573E134289EB}"/>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8" name="object 8">
            <a:extLst>
              <a:ext uri="{FF2B5EF4-FFF2-40B4-BE49-F238E27FC236}">
                <a16:creationId xmlns:a16="http://schemas.microsoft.com/office/drawing/2014/main" id="{35730B51-B5F1-2928-EA9E-76ED07F6BC0B}"/>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lang="en-US" sz="700" dirty="0">
                <a:latin typeface="Calibri"/>
                <a:cs typeface="Calibri"/>
              </a:rPr>
              <a:t>9</a:t>
            </a:r>
            <a:endParaRPr sz="700" dirty="0">
              <a:latin typeface="Calibri"/>
              <a:cs typeface="Calibri"/>
            </a:endParaRPr>
          </a:p>
        </p:txBody>
      </p:sp>
      <p:graphicFrame>
        <p:nvGraphicFramePr>
          <p:cNvPr id="9" name="Table 8">
            <a:extLst>
              <a:ext uri="{FF2B5EF4-FFF2-40B4-BE49-F238E27FC236}">
                <a16:creationId xmlns:a16="http://schemas.microsoft.com/office/drawing/2014/main" id="{F541879B-B4AE-3287-F1FC-647ADEA0A1A5}"/>
              </a:ext>
            </a:extLst>
          </p:cNvPr>
          <p:cNvGraphicFramePr>
            <a:graphicFrameLocks noGrp="1"/>
          </p:cNvGraphicFramePr>
          <p:nvPr>
            <p:extLst>
              <p:ext uri="{D42A27DB-BD31-4B8C-83A1-F6EECF244321}">
                <p14:modId xmlns:p14="http://schemas.microsoft.com/office/powerpoint/2010/main" val="652536349"/>
              </p:ext>
            </p:extLst>
          </p:nvPr>
        </p:nvGraphicFramePr>
        <p:xfrm>
          <a:off x="247650" y="739775"/>
          <a:ext cx="4190999" cy="2199642"/>
        </p:xfrm>
        <a:graphic>
          <a:graphicData uri="http://schemas.openxmlformats.org/drawingml/2006/table">
            <a:tbl>
              <a:tblPr/>
              <a:tblGrid>
                <a:gridCol w="553528">
                  <a:extLst>
                    <a:ext uri="{9D8B030D-6E8A-4147-A177-3AD203B41FA5}">
                      <a16:colId xmlns:a16="http://schemas.microsoft.com/office/drawing/2014/main" val="2229378304"/>
                    </a:ext>
                  </a:extLst>
                </a:gridCol>
                <a:gridCol w="711679">
                  <a:extLst>
                    <a:ext uri="{9D8B030D-6E8A-4147-A177-3AD203B41FA5}">
                      <a16:colId xmlns:a16="http://schemas.microsoft.com/office/drawing/2014/main" val="162155766"/>
                    </a:ext>
                  </a:extLst>
                </a:gridCol>
                <a:gridCol w="1581509">
                  <a:extLst>
                    <a:ext uri="{9D8B030D-6E8A-4147-A177-3AD203B41FA5}">
                      <a16:colId xmlns:a16="http://schemas.microsoft.com/office/drawing/2014/main" val="2726930993"/>
                    </a:ext>
                  </a:extLst>
                </a:gridCol>
                <a:gridCol w="1344283">
                  <a:extLst>
                    <a:ext uri="{9D8B030D-6E8A-4147-A177-3AD203B41FA5}">
                      <a16:colId xmlns:a16="http://schemas.microsoft.com/office/drawing/2014/main" val="1318827360"/>
                    </a:ext>
                  </a:extLst>
                </a:gridCol>
              </a:tblGrid>
              <a:tr h="157412">
                <a:tc>
                  <a:txBody>
                    <a:bodyPr/>
                    <a:lstStyle/>
                    <a:p>
                      <a:pPr>
                        <a:buNone/>
                      </a:pPr>
                      <a:r>
                        <a:rPr lang="en-US" sz="700" b="1" dirty="0">
                          <a:solidFill>
                            <a:schemeClr val="bg1"/>
                          </a:solidFill>
                          <a:latin typeface="Gill Sans"/>
                        </a:rPr>
                        <a:t>Index</a:t>
                      </a:r>
                    </a:p>
                  </a:txBody>
                  <a:tcPr marL="15652" marR="15652" marT="7826" marB="7826"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buNone/>
                      </a:pPr>
                      <a:r>
                        <a:rPr lang="en-US" sz="700" b="1" dirty="0">
                          <a:solidFill>
                            <a:schemeClr val="bg1"/>
                          </a:solidFill>
                          <a:latin typeface="Gill Sans"/>
                        </a:rPr>
                        <a:t>Source</a:t>
                      </a:r>
                    </a:p>
                  </a:txBody>
                  <a:tcPr marL="15652" marR="15652" marT="7826" marB="7826"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buNone/>
                      </a:pPr>
                      <a:r>
                        <a:rPr lang="en-US" sz="700" b="1" dirty="0">
                          <a:solidFill>
                            <a:schemeClr val="bg1"/>
                          </a:solidFill>
                          <a:latin typeface="Gill Sans"/>
                        </a:rPr>
                        <a:t>Construction</a:t>
                      </a:r>
                    </a:p>
                  </a:txBody>
                  <a:tcPr marL="15652" marR="15652" marT="7826" marB="7826"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buNone/>
                      </a:pPr>
                      <a:r>
                        <a:rPr lang="en-US" sz="700" b="1" dirty="0">
                          <a:solidFill>
                            <a:schemeClr val="bg1"/>
                          </a:solidFill>
                          <a:latin typeface="Gill Sans"/>
                        </a:rPr>
                        <a:t>Motivation</a:t>
                      </a:r>
                    </a:p>
                  </a:txBody>
                  <a:tcPr marL="15652" marR="15652" marT="7826" marB="7826"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2796984828"/>
                  </a:ext>
                </a:extLst>
              </a:tr>
              <a:tr h="393530">
                <a:tc>
                  <a:txBody>
                    <a:bodyPr/>
                    <a:lstStyle/>
                    <a:p>
                      <a:pPr>
                        <a:buNone/>
                      </a:pPr>
                      <a:r>
                        <a:rPr lang="en-US" sz="700" b="1" dirty="0">
                          <a:latin typeface="Gill Sans"/>
                        </a:rPr>
                        <a:t>Residential Mortgage Loans</a:t>
                      </a:r>
                      <a:endParaRPr lang="en-US" sz="700" dirty="0">
                        <a:latin typeface="Gill Sans"/>
                      </a:endParaRP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Bloomberg</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Direct private mortgage loan index</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a:latin typeface="Gill Sans"/>
                        </a:rPr>
                        <a:t>Captures residential private lending premiums</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24635926"/>
                  </a:ext>
                </a:extLst>
              </a:tr>
              <a:tr h="44075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00" b="1" dirty="0">
                          <a:latin typeface="Gill Sans"/>
                        </a:rPr>
                        <a:t>Commercial Mortgage Loans</a:t>
                      </a:r>
                      <a:endParaRPr lang="en-US" sz="700" dirty="0">
                        <a:latin typeface="Gill Sans"/>
                      </a:endParaRP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Bloomberg</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Direct commercial mortgage loan index</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a:latin typeface="Gill Sans"/>
                        </a:rPr>
                        <a:t>Captures spread &amp; underwriting risk of CRE debt</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959816924"/>
                  </a:ext>
                </a:extLst>
              </a:tr>
              <a:tr h="383596">
                <a:tc>
                  <a:txBody>
                    <a:bodyPr/>
                    <a:lstStyle/>
                    <a:p>
                      <a:pPr>
                        <a:buNone/>
                      </a:pPr>
                      <a:r>
                        <a:rPr lang="en-US" sz="700" b="1" dirty="0">
                          <a:latin typeface="Gill Sans"/>
                        </a:rPr>
                        <a:t>Leveraged Loans</a:t>
                      </a:r>
                      <a:endParaRPr lang="en-US" sz="700" dirty="0">
                        <a:latin typeface="Gill Sans"/>
                      </a:endParaRP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Bloomberg</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b="0" i="0" dirty="0">
                          <a:solidFill>
                            <a:schemeClr val="tx1"/>
                          </a:solidFill>
                          <a:effectLst/>
                          <a:latin typeface="Gill Sans"/>
                          <a:ea typeface="+mn-ea"/>
                          <a:cs typeface="+mn-cs"/>
                        </a:rPr>
                        <a:t>High-yield, floating-rate, institutional leveraged loan market</a:t>
                      </a:r>
                      <a:endParaRPr lang="en-US" sz="700" dirty="0">
                        <a:latin typeface="Gill Sans"/>
                      </a:endParaRP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Proxy for private </a:t>
                      </a:r>
                      <a:r>
                        <a:rPr lang="en-US" sz="700" dirty="0" err="1">
                          <a:latin typeface="Gill Sans"/>
                        </a:rPr>
                        <a:t>unitranche</a:t>
                      </a:r>
                      <a:r>
                        <a:rPr lang="en-US" sz="700" dirty="0">
                          <a:latin typeface="Gill Sans"/>
                        </a:rPr>
                        <a:t>/first-lien lending</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972746461"/>
                  </a:ext>
                </a:extLst>
              </a:tr>
              <a:tr h="383596">
                <a:tc>
                  <a:txBody>
                    <a:bodyPr/>
                    <a:lstStyle/>
                    <a:p>
                      <a:pPr>
                        <a:buNone/>
                      </a:pPr>
                      <a:r>
                        <a:rPr lang="en-US" sz="700" b="1" dirty="0">
                          <a:latin typeface="Gill Sans"/>
                        </a:rPr>
                        <a:t>Private Credit IG A</a:t>
                      </a:r>
                      <a:endParaRPr lang="en-US" sz="700" dirty="0">
                        <a:latin typeface="Gill Sans"/>
                      </a:endParaRP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a:latin typeface="Gill Sans"/>
                        </a:rPr>
                        <a:t>Synthetic</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6M MA of Public IG A + 30 bps</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Reflects private IG underwriting + illiquidity</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4235046248"/>
                  </a:ext>
                </a:extLst>
              </a:tr>
              <a:tr h="440754">
                <a:tc>
                  <a:txBody>
                    <a:bodyPr/>
                    <a:lstStyle/>
                    <a:p>
                      <a:pPr>
                        <a:buNone/>
                      </a:pPr>
                      <a:r>
                        <a:rPr lang="en-US" sz="700" b="1" dirty="0">
                          <a:latin typeface="Gill Sans"/>
                        </a:rPr>
                        <a:t>Private Credit IG BBB</a:t>
                      </a:r>
                      <a:endParaRPr lang="en-US" sz="700" dirty="0">
                        <a:latin typeface="Gill Sans"/>
                      </a:endParaRP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a:latin typeface="Gill Sans"/>
                        </a:rPr>
                        <a:t>Synthetic</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6M MA of Public IG BBB + 60 bps</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buNone/>
                      </a:pPr>
                      <a:r>
                        <a:rPr lang="en-US" sz="700" dirty="0">
                          <a:latin typeface="Gill Sans"/>
                        </a:rPr>
                        <a:t>Matches BBB private credit spreads &amp; liquidity premium</a:t>
                      </a:r>
                    </a:p>
                  </a:txBody>
                  <a:tcPr marL="15652" marR="15652" marT="7826" marB="7826"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47957593"/>
                  </a:ext>
                </a:extLst>
              </a:tr>
            </a:tbl>
          </a:graphicData>
        </a:graphic>
      </p:graphicFrame>
    </p:spTree>
    <p:extLst>
      <p:ext uri="{BB962C8B-B14F-4D97-AF65-F5344CB8AC3E}">
        <p14:creationId xmlns:p14="http://schemas.microsoft.com/office/powerpoint/2010/main" val="2660578985"/>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6AA5C-30FD-2D40-18EC-13E8E10ABDC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634477C-13CA-625B-1C52-96A583F3AD5C}"/>
              </a:ext>
            </a:extLst>
          </p:cNvPr>
          <p:cNvSpPr txBox="1">
            <a:spLocks noGrp="1"/>
          </p:cNvSpPr>
          <p:nvPr>
            <p:ph type="title"/>
          </p:nvPr>
        </p:nvSpPr>
        <p:spPr>
          <a:xfrm>
            <a:off x="95250" y="85726"/>
            <a:ext cx="4561840" cy="196849"/>
          </a:xfrm>
          <a:prstGeom prst="rect">
            <a:avLst/>
          </a:prstGeom>
        </p:spPr>
        <p:txBody>
          <a:bodyPr vert="horz" wrap="square" lIns="0" tIns="12065" rIns="0" bIns="0" rtlCol="0">
            <a:spAutoFit/>
          </a:bodyPr>
          <a:lstStyle/>
          <a:p>
            <a:pPr marL="12700">
              <a:lnSpc>
                <a:spcPct val="100000"/>
              </a:lnSpc>
              <a:spcBef>
                <a:spcPts val="95"/>
              </a:spcBef>
            </a:pPr>
            <a:r>
              <a:rPr lang="en-US" spc="-35" dirty="0">
                <a:latin typeface="Gill Sans"/>
              </a:rPr>
              <a:t>Private Equity Delivers Equity Beta and Growth, But Net Alpha is Illusory</a:t>
            </a:r>
            <a:endParaRPr spc="-45" dirty="0">
              <a:latin typeface="Gill Sans"/>
            </a:endParaRPr>
          </a:p>
        </p:txBody>
      </p:sp>
      <p:grpSp>
        <p:nvGrpSpPr>
          <p:cNvPr id="3" name="object 3">
            <a:extLst>
              <a:ext uri="{FF2B5EF4-FFF2-40B4-BE49-F238E27FC236}">
                <a16:creationId xmlns:a16="http://schemas.microsoft.com/office/drawing/2014/main" id="{0F7A6B96-AFF9-FAFA-D4B7-86E446975862}"/>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2DD9DB32-F3CD-74C4-EC84-A92AEFFD8C1C}"/>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D808C1BE-AB69-9995-859C-32280DB709D5}"/>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BEE5352D-B064-43AB-E085-6BECB69199C2}"/>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27D51D80-4C94-4EFA-0CC0-EA415809A201}"/>
              </a:ext>
            </a:extLst>
          </p:cNvPr>
          <p:cNvSpPr txBox="1"/>
          <p:nvPr/>
        </p:nvSpPr>
        <p:spPr>
          <a:xfrm>
            <a:off x="171449" y="479139"/>
            <a:ext cx="4288015" cy="543097"/>
          </a:xfrm>
          <a:prstGeom prst="rect">
            <a:avLst/>
          </a:prstGeom>
        </p:spPr>
        <p:txBody>
          <a:bodyPr vert="horz" wrap="square" lIns="0" tIns="12065" rIns="0" bIns="0" rtlCol="0">
            <a:spAutoFit/>
          </a:bodyPr>
          <a:lstStyle/>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Private equity behaves like a leveraged small-cap equity strategy, with higher equity beta, modest real growth advantage, and limited evidence of persistent alpha after fees.</a:t>
            </a:r>
          </a:p>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Illiquidity premia are often overstated: investors tolerate reduced transparency and volatility smoothing in exchange for headline stability, not economic compensation.</a:t>
            </a:r>
          </a:p>
        </p:txBody>
      </p:sp>
      <p:sp>
        <p:nvSpPr>
          <p:cNvPr id="8" name="object 8">
            <a:extLst>
              <a:ext uri="{FF2B5EF4-FFF2-40B4-BE49-F238E27FC236}">
                <a16:creationId xmlns:a16="http://schemas.microsoft.com/office/drawing/2014/main" id="{C92494CE-B18A-EFD1-FCF0-69F571F1C021}"/>
              </a:ext>
            </a:extLst>
          </p:cNvPr>
          <p:cNvSpPr txBox="1"/>
          <p:nvPr/>
        </p:nvSpPr>
        <p:spPr>
          <a:xfrm>
            <a:off x="4459465" y="3210329"/>
            <a:ext cx="148730"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10</a:t>
            </a:r>
            <a:endParaRPr sz="700" dirty="0">
              <a:latin typeface="Calibri"/>
              <a:cs typeface="Calibri"/>
            </a:endParaRPr>
          </a:p>
        </p:txBody>
      </p:sp>
      <p:graphicFrame>
        <p:nvGraphicFramePr>
          <p:cNvPr id="11" name="Table 10">
            <a:extLst>
              <a:ext uri="{FF2B5EF4-FFF2-40B4-BE49-F238E27FC236}">
                <a16:creationId xmlns:a16="http://schemas.microsoft.com/office/drawing/2014/main" id="{AB6E86E3-722C-6A77-2093-3731FCD06F1E}"/>
              </a:ext>
            </a:extLst>
          </p:cNvPr>
          <p:cNvGraphicFramePr>
            <a:graphicFrameLocks noGrp="1"/>
          </p:cNvGraphicFramePr>
          <p:nvPr>
            <p:extLst>
              <p:ext uri="{D42A27DB-BD31-4B8C-83A1-F6EECF244321}">
                <p14:modId xmlns:p14="http://schemas.microsoft.com/office/powerpoint/2010/main" val="4273250190"/>
              </p:ext>
            </p:extLst>
          </p:nvPr>
        </p:nvGraphicFramePr>
        <p:xfrm>
          <a:off x="241753" y="1120775"/>
          <a:ext cx="4243387" cy="561700"/>
        </p:xfrm>
        <a:graphic>
          <a:graphicData uri="http://schemas.openxmlformats.org/drawingml/2006/table">
            <a:tbl>
              <a:tblPr firstRow="1" firstCol="1" bandRow="1"/>
              <a:tblGrid>
                <a:gridCol w="319647">
                  <a:extLst>
                    <a:ext uri="{9D8B030D-6E8A-4147-A177-3AD203B41FA5}">
                      <a16:colId xmlns:a16="http://schemas.microsoft.com/office/drawing/2014/main" val="4010925281"/>
                    </a:ext>
                  </a:extLst>
                </a:gridCol>
                <a:gridCol w="331754">
                  <a:extLst>
                    <a:ext uri="{9D8B030D-6E8A-4147-A177-3AD203B41FA5}">
                      <a16:colId xmlns:a16="http://schemas.microsoft.com/office/drawing/2014/main" val="1565178618"/>
                    </a:ext>
                  </a:extLst>
                </a:gridCol>
                <a:gridCol w="408840">
                  <a:extLst>
                    <a:ext uri="{9D8B030D-6E8A-4147-A177-3AD203B41FA5}">
                      <a16:colId xmlns:a16="http://schemas.microsoft.com/office/drawing/2014/main" val="2117020522"/>
                    </a:ext>
                  </a:extLst>
                </a:gridCol>
                <a:gridCol w="299467">
                  <a:extLst>
                    <a:ext uri="{9D8B030D-6E8A-4147-A177-3AD203B41FA5}">
                      <a16:colId xmlns:a16="http://schemas.microsoft.com/office/drawing/2014/main" val="3527605243"/>
                    </a:ext>
                  </a:extLst>
                </a:gridCol>
                <a:gridCol w="313997">
                  <a:extLst>
                    <a:ext uri="{9D8B030D-6E8A-4147-A177-3AD203B41FA5}">
                      <a16:colId xmlns:a16="http://schemas.microsoft.com/office/drawing/2014/main" val="920809017"/>
                    </a:ext>
                  </a:extLst>
                </a:gridCol>
                <a:gridCol w="394311">
                  <a:extLst>
                    <a:ext uri="{9D8B030D-6E8A-4147-A177-3AD203B41FA5}">
                      <a16:colId xmlns:a16="http://schemas.microsoft.com/office/drawing/2014/main" val="4163900956"/>
                    </a:ext>
                  </a:extLst>
                </a:gridCol>
                <a:gridCol w="417720">
                  <a:extLst>
                    <a:ext uri="{9D8B030D-6E8A-4147-A177-3AD203B41FA5}">
                      <a16:colId xmlns:a16="http://schemas.microsoft.com/office/drawing/2014/main" val="1870992529"/>
                    </a:ext>
                  </a:extLst>
                </a:gridCol>
                <a:gridCol w="343458">
                  <a:extLst>
                    <a:ext uri="{9D8B030D-6E8A-4147-A177-3AD203B41FA5}">
                      <a16:colId xmlns:a16="http://schemas.microsoft.com/office/drawing/2014/main" val="784722556"/>
                    </a:ext>
                  </a:extLst>
                </a:gridCol>
                <a:gridCol w="284534">
                  <a:extLst>
                    <a:ext uri="{9D8B030D-6E8A-4147-A177-3AD203B41FA5}">
                      <a16:colId xmlns:a16="http://schemas.microsoft.com/office/drawing/2014/main" val="2185156714"/>
                    </a:ext>
                  </a:extLst>
                </a:gridCol>
                <a:gridCol w="376553">
                  <a:extLst>
                    <a:ext uri="{9D8B030D-6E8A-4147-A177-3AD203B41FA5}">
                      <a16:colId xmlns:a16="http://schemas.microsoft.com/office/drawing/2014/main" val="691617020"/>
                    </a:ext>
                  </a:extLst>
                </a:gridCol>
                <a:gridCol w="376553">
                  <a:extLst>
                    <a:ext uri="{9D8B030D-6E8A-4147-A177-3AD203B41FA5}">
                      <a16:colId xmlns:a16="http://schemas.microsoft.com/office/drawing/2014/main" val="2924254198"/>
                    </a:ext>
                  </a:extLst>
                </a:gridCol>
                <a:gridCol w="376553">
                  <a:extLst>
                    <a:ext uri="{9D8B030D-6E8A-4147-A177-3AD203B41FA5}">
                      <a16:colId xmlns:a16="http://schemas.microsoft.com/office/drawing/2014/main" val="4043193415"/>
                    </a:ext>
                  </a:extLst>
                </a:gridCol>
              </a:tblGrid>
              <a:tr h="386349">
                <a:tc>
                  <a:txBody>
                    <a:bodyPr/>
                    <a:lstStyle/>
                    <a:p>
                      <a:pPr marL="0" marR="0" algn="ctr">
                        <a:lnSpc>
                          <a:spcPct val="115000"/>
                        </a:lnSpc>
                        <a:spcAft>
                          <a:spcPts val="800"/>
                        </a:spcAft>
                        <a:buNone/>
                      </a:pPr>
                      <a:r>
                        <a:rPr lang="en-US" sz="600" b="1" kern="0" dirty="0">
                          <a:solidFill>
                            <a:srgbClr val="000000"/>
                          </a:solidFill>
                          <a:effectLst/>
                          <a:latin typeface="Gill Sans"/>
                          <a:ea typeface="Times New Roman" panose="02020603050405020304" pitchFamily="18" charset="0"/>
                          <a:cs typeface="Times New Roman" panose="02020603050405020304" pitchFamily="18" charset="0"/>
                        </a:rPr>
                        <a:t>Income Yield</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a:solidFill>
                            <a:srgbClr val="000000"/>
                          </a:solidFill>
                          <a:effectLst/>
                          <a:latin typeface="Gill Sans"/>
                          <a:ea typeface="Times New Roman" panose="02020603050405020304" pitchFamily="18" charset="0"/>
                          <a:cs typeface="Times New Roman" panose="02020603050405020304" pitchFamily="18" charset="0"/>
                        </a:rPr>
                        <a:t>Real Growth Rate</a:t>
                      </a:r>
                      <a:endParaRPr lang="en-US" sz="600" kern="100">
                        <a:effectLst/>
                        <a:latin typeface="Gill Sans"/>
                        <a:ea typeface="Aptos" panose="020B0004020202020204" pitchFamily="34" charset="0"/>
                        <a:cs typeface="Times New Roman" panose="02020603050405020304" pitchFamily="18" charset="0"/>
                      </a:endParaRPr>
                    </a:p>
                  </a:txBody>
                  <a:tcPr marL="39267" marR="39267"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dirty="0">
                          <a:solidFill>
                            <a:srgbClr val="000000"/>
                          </a:solidFill>
                          <a:effectLst/>
                          <a:latin typeface="Gill Sans"/>
                          <a:ea typeface="Times New Roman" panose="02020603050405020304" pitchFamily="18" charset="0"/>
                          <a:cs typeface="Times New Roman" panose="02020603050405020304" pitchFamily="18" charset="0"/>
                        </a:rPr>
                        <a:t>Real Unlevered Return</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a:solidFill>
                            <a:srgbClr val="000000"/>
                          </a:solidFill>
                          <a:effectLst/>
                          <a:latin typeface="Gill Sans"/>
                          <a:ea typeface="Times New Roman" panose="02020603050405020304" pitchFamily="18" charset="0"/>
                          <a:cs typeface="Times New Roman" panose="02020603050405020304" pitchFamily="18" charset="0"/>
                        </a:rPr>
                        <a:t>Debt to Equity</a:t>
                      </a:r>
                      <a:endParaRPr lang="en-US" sz="600" kern="10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a:solidFill>
                            <a:srgbClr val="000000"/>
                          </a:solidFill>
                          <a:effectLst/>
                          <a:latin typeface="Gill Sans"/>
                          <a:ea typeface="Times New Roman" panose="02020603050405020304" pitchFamily="18" charset="0"/>
                          <a:cs typeface="Times New Roman" panose="02020603050405020304" pitchFamily="18" charset="0"/>
                        </a:rPr>
                        <a:t>Real Cost of Debt</a:t>
                      </a:r>
                      <a:endParaRPr lang="en-US" sz="600" kern="100">
                        <a:effectLst/>
                        <a:latin typeface="Gill Sans"/>
                        <a:ea typeface="Aptos" panose="020B0004020202020204" pitchFamily="34" charset="0"/>
                        <a:cs typeface="Times New Roman" panose="02020603050405020304" pitchFamily="18" charset="0"/>
                      </a:endParaRPr>
                    </a:p>
                  </a:txBody>
                  <a:tcPr marL="39267" marR="39267" marT="0" marB="0" anchor="ctr">
                    <a:lnL>
                      <a:noFill/>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dirty="0">
                          <a:solidFill>
                            <a:srgbClr val="000000"/>
                          </a:solidFill>
                          <a:effectLst/>
                          <a:latin typeface="Gill Sans"/>
                          <a:ea typeface="Times New Roman" panose="02020603050405020304" pitchFamily="18" charset="0"/>
                          <a:cs typeface="Times New Roman" panose="02020603050405020304" pitchFamily="18" charset="0"/>
                        </a:rPr>
                        <a:t>Real levered Return</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dirty="0">
                          <a:solidFill>
                            <a:srgbClr val="000000"/>
                          </a:solidFill>
                          <a:effectLst/>
                          <a:latin typeface="Gill Sans"/>
                          <a:ea typeface="Times New Roman" panose="02020603050405020304" pitchFamily="18" charset="0"/>
                          <a:cs typeface="Times New Roman" panose="02020603050405020304" pitchFamily="18" charset="0"/>
                        </a:rPr>
                        <a:t>Multiple Expansion</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dirty="0">
                          <a:solidFill>
                            <a:srgbClr val="000000"/>
                          </a:solidFill>
                          <a:effectLst/>
                          <a:latin typeface="Gill Sans"/>
                          <a:ea typeface="Times New Roman" panose="02020603050405020304" pitchFamily="18" charset="0"/>
                          <a:cs typeface="Times New Roman" panose="02020603050405020304" pitchFamily="18" charset="0"/>
                        </a:rPr>
                        <a:t>Gross Real ER</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dirty="0">
                          <a:solidFill>
                            <a:srgbClr val="000000"/>
                          </a:solidFill>
                          <a:effectLst/>
                          <a:latin typeface="Gill Sans"/>
                          <a:ea typeface="Times New Roman" panose="02020603050405020304" pitchFamily="18" charset="0"/>
                          <a:cs typeface="Times New Roman" panose="02020603050405020304" pitchFamily="18" charset="0"/>
                        </a:rPr>
                        <a:t>Fees</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100" dirty="0">
                          <a:solidFill>
                            <a:srgbClr val="000000"/>
                          </a:solidFill>
                          <a:effectLst/>
                          <a:latin typeface="Gill Sans"/>
                          <a:ea typeface="Aptos" panose="020B0004020202020204" pitchFamily="34" charset="0"/>
                          <a:cs typeface="Times New Roman" panose="02020603050405020304" pitchFamily="18" charset="0"/>
                        </a:rPr>
                        <a:t>Net Expected Real Return</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dirty="0">
                          <a:solidFill>
                            <a:srgbClr val="000000"/>
                          </a:solidFill>
                          <a:effectLst/>
                          <a:latin typeface="Gill Sans"/>
                          <a:ea typeface="Times New Roman" panose="02020603050405020304" pitchFamily="18" charset="0"/>
                          <a:cs typeface="Times New Roman" panose="02020603050405020304" pitchFamily="18" charset="0"/>
                        </a:rPr>
                        <a:t>Expected Inflation</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b="1" kern="0" dirty="0">
                          <a:solidFill>
                            <a:srgbClr val="000000"/>
                          </a:solidFill>
                          <a:effectLst/>
                          <a:latin typeface="Gill Sans"/>
                          <a:ea typeface="Times New Roman" panose="02020603050405020304" pitchFamily="18" charset="0"/>
                          <a:cs typeface="Times New Roman" panose="02020603050405020304" pitchFamily="18" charset="0"/>
                        </a:rPr>
                        <a:t>Net Expected Return</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solidFill>
                      <a:srgbClr val="D9F3F1"/>
                    </a:solidFill>
                  </a:tcPr>
                </a:tc>
                <a:extLst>
                  <a:ext uri="{0D108BD9-81ED-4DB2-BD59-A6C34878D82A}">
                    <a16:rowId xmlns:a16="http://schemas.microsoft.com/office/drawing/2014/main" val="2052718878"/>
                  </a:ext>
                </a:extLst>
              </a:tr>
              <a:tr h="147235">
                <a:tc>
                  <a:txBody>
                    <a:bodyPr/>
                    <a:lstStyle/>
                    <a:p>
                      <a:pPr marL="0" marR="0" algn="ctr">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3.6%</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  3.0%</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    6.6%</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52.0%</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3.1%</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8.4%</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   3.0%</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   </a:t>
                      </a:r>
                      <a:r>
                        <a:rPr lang="en-US" sz="550" kern="0" dirty="0">
                          <a:solidFill>
                            <a:srgbClr val="000000"/>
                          </a:solidFill>
                          <a:effectLst/>
                          <a:latin typeface="Gill Sans"/>
                          <a:ea typeface="Times New Roman" panose="02020603050405020304" pitchFamily="18" charset="0"/>
                          <a:cs typeface="Times New Roman" panose="02020603050405020304" pitchFamily="18" charset="0"/>
                        </a:rPr>
                        <a:t>11.4%</a:t>
                      </a:r>
                      <a:endParaRPr lang="en-US" sz="55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-4.0%</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600" kern="100" dirty="0">
                          <a:solidFill>
                            <a:srgbClr val="000000"/>
                          </a:solidFill>
                          <a:effectLst/>
                          <a:latin typeface="Gill Sans"/>
                          <a:ea typeface="Aptos" panose="020B0004020202020204" pitchFamily="34" charset="0"/>
                          <a:cs typeface="Times New Roman" panose="02020603050405020304" pitchFamily="18" charset="0"/>
                        </a:rPr>
                        <a:t>=     7.4%</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600" kern="0" dirty="0">
                          <a:solidFill>
                            <a:srgbClr val="000000"/>
                          </a:solidFill>
                          <a:effectLst/>
                          <a:latin typeface="Gill Sans"/>
                          <a:ea typeface="Times New Roman" panose="02020603050405020304" pitchFamily="18" charset="0"/>
                          <a:cs typeface="Times New Roman" panose="02020603050405020304" pitchFamily="18" charset="0"/>
                        </a:rPr>
                        <a:t>+   2.3%</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a:noFill/>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600" b="1" kern="0" dirty="0">
                          <a:solidFill>
                            <a:srgbClr val="000000"/>
                          </a:solidFill>
                          <a:effectLst/>
                          <a:latin typeface="Gill Sans"/>
                          <a:ea typeface="Times New Roman" panose="02020603050405020304" pitchFamily="18" charset="0"/>
                          <a:cs typeface="Times New Roman" panose="02020603050405020304" pitchFamily="18" charset="0"/>
                        </a:rPr>
                        <a:t>=  9.7%</a:t>
                      </a:r>
                      <a:endParaRPr lang="en-US" sz="600" kern="100" dirty="0">
                        <a:effectLst/>
                        <a:latin typeface="Gill Sans"/>
                        <a:ea typeface="Aptos" panose="020B0004020202020204" pitchFamily="34" charset="0"/>
                        <a:cs typeface="Times New Roman" panose="02020603050405020304" pitchFamily="18" charset="0"/>
                      </a:endParaRPr>
                    </a:p>
                  </a:txBody>
                  <a:tcPr marL="39267" marR="39267" marT="0" marB="0" anchor="ctr">
                    <a:lnL w="12700" cap="flat" cmpd="sng" algn="ctr">
                      <a:solidFill>
                        <a:srgbClr val="27776F"/>
                      </a:solidFill>
                      <a:prstDash val="solid"/>
                      <a:round/>
                      <a:headEnd type="none" w="med" len="med"/>
                      <a:tailEnd type="none" w="med" len="med"/>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solidFill>
                      <a:srgbClr val="D9F3F1"/>
                    </a:solidFill>
                  </a:tcPr>
                </a:tc>
                <a:extLst>
                  <a:ext uri="{0D108BD9-81ED-4DB2-BD59-A6C34878D82A}">
                    <a16:rowId xmlns:a16="http://schemas.microsoft.com/office/drawing/2014/main" val="776004486"/>
                  </a:ext>
                </a:extLst>
              </a:tr>
            </a:tbl>
          </a:graphicData>
        </a:graphic>
      </p:graphicFrame>
      <p:sp>
        <p:nvSpPr>
          <p:cNvPr id="9" name="object 7">
            <a:extLst>
              <a:ext uri="{FF2B5EF4-FFF2-40B4-BE49-F238E27FC236}">
                <a16:creationId xmlns:a16="http://schemas.microsoft.com/office/drawing/2014/main" id="{81263131-F6D8-4254-FC01-1F8C0D647060}"/>
              </a:ext>
            </a:extLst>
          </p:cNvPr>
          <p:cNvSpPr txBox="1"/>
          <p:nvPr/>
        </p:nvSpPr>
        <p:spPr>
          <a:xfrm>
            <a:off x="171448" y="1958975"/>
            <a:ext cx="4288015" cy="543097"/>
          </a:xfrm>
          <a:prstGeom prst="rect">
            <a:avLst/>
          </a:prstGeom>
        </p:spPr>
        <p:txBody>
          <a:bodyPr vert="horz" wrap="square" lIns="0" tIns="12065" rIns="0" bIns="0" rtlCol="0">
            <a:spAutoFit/>
          </a:bodyPr>
          <a:lstStyle/>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For real estate, unlevered expected returns are anchored in net operating income (NOI) minus recurring capital expenditures, yielding a real free cashflow return of ~3.1%.</a:t>
            </a:r>
          </a:p>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Real growth is assumed to be negligible over long horizons, resulting in a nominal unlevered return of ~5.4% after adding expected inflation.</a:t>
            </a:r>
          </a:p>
        </p:txBody>
      </p:sp>
      <p:graphicFrame>
        <p:nvGraphicFramePr>
          <p:cNvPr id="10" name="Table 9">
            <a:extLst>
              <a:ext uri="{FF2B5EF4-FFF2-40B4-BE49-F238E27FC236}">
                <a16:creationId xmlns:a16="http://schemas.microsoft.com/office/drawing/2014/main" id="{1C78A45D-BA9A-D0EC-E33F-BE6702EAA66E}"/>
              </a:ext>
            </a:extLst>
          </p:cNvPr>
          <p:cNvGraphicFramePr>
            <a:graphicFrameLocks noGrp="1"/>
          </p:cNvGraphicFramePr>
          <p:nvPr>
            <p:extLst>
              <p:ext uri="{D42A27DB-BD31-4B8C-83A1-F6EECF244321}">
                <p14:modId xmlns:p14="http://schemas.microsoft.com/office/powerpoint/2010/main" val="2508895315"/>
              </p:ext>
            </p:extLst>
          </p:nvPr>
        </p:nvGraphicFramePr>
        <p:xfrm>
          <a:off x="241753" y="2611116"/>
          <a:ext cx="4243390" cy="490859"/>
        </p:xfrm>
        <a:graphic>
          <a:graphicData uri="http://schemas.openxmlformats.org/drawingml/2006/table">
            <a:tbl>
              <a:tblPr firstRow="1" firstCol="1" bandRow="1"/>
              <a:tblGrid>
                <a:gridCol w="597886">
                  <a:extLst>
                    <a:ext uri="{9D8B030D-6E8A-4147-A177-3AD203B41FA5}">
                      <a16:colId xmlns:a16="http://schemas.microsoft.com/office/drawing/2014/main" val="269214721"/>
                    </a:ext>
                  </a:extLst>
                </a:gridCol>
                <a:gridCol w="597886">
                  <a:extLst>
                    <a:ext uri="{9D8B030D-6E8A-4147-A177-3AD203B41FA5}">
                      <a16:colId xmlns:a16="http://schemas.microsoft.com/office/drawing/2014/main" val="2274117376"/>
                    </a:ext>
                  </a:extLst>
                </a:gridCol>
                <a:gridCol w="597886">
                  <a:extLst>
                    <a:ext uri="{9D8B030D-6E8A-4147-A177-3AD203B41FA5}">
                      <a16:colId xmlns:a16="http://schemas.microsoft.com/office/drawing/2014/main" val="528614164"/>
                    </a:ext>
                  </a:extLst>
                </a:gridCol>
                <a:gridCol w="597886">
                  <a:extLst>
                    <a:ext uri="{9D8B030D-6E8A-4147-A177-3AD203B41FA5}">
                      <a16:colId xmlns:a16="http://schemas.microsoft.com/office/drawing/2014/main" val="4289510749"/>
                    </a:ext>
                  </a:extLst>
                </a:gridCol>
                <a:gridCol w="626980">
                  <a:extLst>
                    <a:ext uri="{9D8B030D-6E8A-4147-A177-3AD203B41FA5}">
                      <a16:colId xmlns:a16="http://schemas.microsoft.com/office/drawing/2014/main" val="2900043852"/>
                    </a:ext>
                  </a:extLst>
                </a:gridCol>
                <a:gridCol w="597886">
                  <a:extLst>
                    <a:ext uri="{9D8B030D-6E8A-4147-A177-3AD203B41FA5}">
                      <a16:colId xmlns:a16="http://schemas.microsoft.com/office/drawing/2014/main" val="3797029145"/>
                    </a:ext>
                  </a:extLst>
                </a:gridCol>
                <a:gridCol w="626980">
                  <a:extLst>
                    <a:ext uri="{9D8B030D-6E8A-4147-A177-3AD203B41FA5}">
                      <a16:colId xmlns:a16="http://schemas.microsoft.com/office/drawing/2014/main" val="3132609160"/>
                    </a:ext>
                  </a:extLst>
                </a:gridCol>
              </a:tblGrid>
              <a:tr h="343839">
                <a:tc>
                  <a:txBody>
                    <a:bodyPr/>
                    <a:lstStyle/>
                    <a:p>
                      <a:pPr marL="0" marR="0" algn="ctr">
                        <a:lnSpc>
                          <a:spcPct val="115000"/>
                        </a:lnSpc>
                        <a:spcAft>
                          <a:spcPts val="800"/>
                        </a:spcAft>
                        <a:buNone/>
                      </a:pPr>
                      <a:r>
                        <a:rPr lang="en-US" sz="700" b="1" kern="0" dirty="0">
                          <a:solidFill>
                            <a:srgbClr val="000000"/>
                          </a:solidFill>
                          <a:effectLst/>
                          <a:latin typeface="Gill Sans"/>
                          <a:ea typeface="Times New Roman" panose="02020603050405020304" pitchFamily="18" charset="0"/>
                          <a:cs typeface="Times New Roman" panose="02020603050405020304" pitchFamily="18" charset="0"/>
                        </a:rPr>
                        <a:t>NOI yield</a:t>
                      </a:r>
                      <a:endParaRPr lang="en-US" sz="900" kern="100" dirty="0">
                        <a:effectLst/>
                        <a:latin typeface="Gill Sans"/>
                        <a:ea typeface="Aptos" panose="020B0004020202020204" pitchFamily="34" charset="0"/>
                        <a:cs typeface="Times New Roman" panose="02020603050405020304" pitchFamily="18" charset="0"/>
                      </a:endParaRPr>
                    </a:p>
                  </a:txBody>
                  <a:tcPr marL="41023" marR="41023" marT="0" marB="0" anchor="ctr">
                    <a:lnL w="12700" cap="flat" cmpd="sng" algn="ctr">
                      <a:solidFill>
                        <a:srgbClr val="27776F"/>
                      </a:solidFill>
                      <a:prstDash val="solid"/>
                      <a:round/>
                      <a:headEnd type="none" w="med" len="med"/>
                      <a:tailEnd type="none" w="med" len="med"/>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700" b="1" kern="0">
                          <a:solidFill>
                            <a:srgbClr val="000000"/>
                          </a:solidFill>
                          <a:effectLst/>
                          <a:latin typeface="Gill Sans"/>
                          <a:ea typeface="Times New Roman" panose="02020603050405020304" pitchFamily="18" charset="0"/>
                          <a:cs typeface="Times New Roman" panose="02020603050405020304" pitchFamily="18" charset="0"/>
                        </a:rPr>
                        <a:t>CapEx (~NOI/3)</a:t>
                      </a:r>
                      <a:endParaRPr lang="en-US" sz="900" kern="10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700" b="1" kern="0" dirty="0">
                          <a:solidFill>
                            <a:srgbClr val="000000"/>
                          </a:solidFill>
                          <a:effectLst/>
                          <a:latin typeface="Gill Sans"/>
                          <a:ea typeface="Times New Roman" panose="02020603050405020304" pitchFamily="18" charset="0"/>
                          <a:cs typeface="Times New Roman" panose="02020603050405020304" pitchFamily="18" charset="0"/>
                        </a:rPr>
                        <a:t>Cashflow yield</a:t>
                      </a:r>
                      <a:endParaRPr lang="en-US" sz="900" kern="100" dirty="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700" b="1" kern="0">
                          <a:solidFill>
                            <a:srgbClr val="000000"/>
                          </a:solidFill>
                          <a:effectLst/>
                          <a:latin typeface="Gill Sans"/>
                          <a:ea typeface="Times New Roman" panose="02020603050405020304" pitchFamily="18" charset="0"/>
                          <a:cs typeface="Times New Roman" panose="02020603050405020304" pitchFamily="18" charset="0"/>
                        </a:rPr>
                        <a:t>Real growth</a:t>
                      </a:r>
                      <a:endParaRPr lang="en-US" sz="900" kern="10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700" b="1" kern="0" dirty="0">
                          <a:solidFill>
                            <a:srgbClr val="000000"/>
                          </a:solidFill>
                          <a:effectLst/>
                          <a:latin typeface="Gill Sans"/>
                          <a:ea typeface="Times New Roman" panose="02020603050405020304" pitchFamily="18" charset="0"/>
                          <a:cs typeface="Times New Roman" panose="02020603050405020304" pitchFamily="18" charset="0"/>
                        </a:rPr>
                        <a:t>Unlevered real ER</a:t>
                      </a:r>
                      <a:endParaRPr lang="en-US" sz="900" kern="100" dirty="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700" b="1" kern="0" dirty="0">
                          <a:solidFill>
                            <a:srgbClr val="000000"/>
                          </a:solidFill>
                          <a:effectLst/>
                          <a:latin typeface="Gill Sans"/>
                          <a:ea typeface="Times New Roman" panose="02020603050405020304" pitchFamily="18" charset="0"/>
                          <a:cs typeface="Times New Roman" panose="02020603050405020304" pitchFamily="18" charset="0"/>
                        </a:rPr>
                        <a:t>Expected inflation</a:t>
                      </a:r>
                      <a:endParaRPr lang="en-US" sz="900" kern="100" dirty="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gn="ctr">
                        <a:lnSpc>
                          <a:spcPct val="115000"/>
                        </a:lnSpc>
                        <a:spcAft>
                          <a:spcPts val="800"/>
                        </a:spcAft>
                        <a:buNone/>
                      </a:pPr>
                      <a:r>
                        <a:rPr lang="en-US" sz="700" b="1" kern="0" dirty="0">
                          <a:solidFill>
                            <a:srgbClr val="000000"/>
                          </a:solidFill>
                          <a:effectLst/>
                          <a:latin typeface="Gill Sans"/>
                          <a:ea typeface="Times New Roman" panose="02020603050405020304" pitchFamily="18" charset="0"/>
                          <a:cs typeface="Times New Roman" panose="02020603050405020304" pitchFamily="18" charset="0"/>
                        </a:rPr>
                        <a:t>Unlevered nominal ER</a:t>
                      </a:r>
                      <a:endParaRPr lang="en-US" sz="900" kern="100" dirty="0">
                        <a:effectLst/>
                        <a:latin typeface="Gill Sans"/>
                        <a:ea typeface="Aptos" panose="020B0004020202020204" pitchFamily="34" charset="0"/>
                        <a:cs typeface="Times New Roman" panose="02020603050405020304" pitchFamily="18" charset="0"/>
                      </a:endParaRPr>
                    </a:p>
                  </a:txBody>
                  <a:tcPr marL="41023" marR="41023" marT="0" marB="0" anchor="ctr">
                    <a:lnL>
                      <a:noFill/>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solidFill>
                      <a:srgbClr val="D9F3F1"/>
                    </a:solidFill>
                  </a:tcPr>
                </a:tc>
                <a:extLst>
                  <a:ext uri="{0D108BD9-81ED-4DB2-BD59-A6C34878D82A}">
                    <a16:rowId xmlns:a16="http://schemas.microsoft.com/office/drawing/2014/main" val="1659472012"/>
                  </a:ext>
                </a:extLst>
              </a:tr>
              <a:tr h="147020">
                <a:tc>
                  <a:txBody>
                    <a:bodyPr/>
                    <a:lstStyle/>
                    <a:p>
                      <a:pPr marL="0" marR="0" algn="ctr">
                        <a:lnSpc>
                          <a:spcPct val="115000"/>
                        </a:lnSpc>
                        <a:spcAft>
                          <a:spcPts val="800"/>
                        </a:spcAft>
                        <a:buNone/>
                      </a:pPr>
                      <a:r>
                        <a:rPr lang="en-US" sz="700" kern="0" dirty="0">
                          <a:solidFill>
                            <a:srgbClr val="000000"/>
                          </a:solidFill>
                          <a:effectLst/>
                          <a:latin typeface="Gill Sans"/>
                          <a:ea typeface="Times New Roman" panose="02020603050405020304" pitchFamily="18" charset="0"/>
                          <a:cs typeface="Times New Roman" panose="02020603050405020304" pitchFamily="18" charset="0"/>
                        </a:rPr>
                        <a:t>4.7%</a:t>
                      </a:r>
                      <a:endParaRPr lang="en-US" sz="900" kern="100" dirty="0">
                        <a:effectLst/>
                        <a:latin typeface="Gill Sans"/>
                        <a:ea typeface="Aptos" panose="020B0004020202020204" pitchFamily="34" charset="0"/>
                        <a:cs typeface="Times New Roman" panose="02020603050405020304" pitchFamily="18" charset="0"/>
                      </a:endParaRPr>
                    </a:p>
                  </a:txBody>
                  <a:tcPr marL="41023" marR="41023" marT="0" marB="0" anchor="ctr">
                    <a:lnL w="12700" cap="flat" cmpd="sng" algn="ctr">
                      <a:solidFill>
                        <a:srgbClr val="27776F"/>
                      </a:solidFill>
                      <a:prstDash val="solid"/>
                      <a:round/>
                      <a:headEnd type="none" w="med" len="med"/>
                      <a:tailEnd type="none" w="med" len="med"/>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700" kern="0" dirty="0">
                          <a:solidFill>
                            <a:srgbClr val="000000"/>
                          </a:solidFill>
                          <a:effectLst/>
                          <a:latin typeface="Gill Sans"/>
                          <a:ea typeface="Times New Roman" panose="02020603050405020304" pitchFamily="18" charset="0"/>
                          <a:cs typeface="Times New Roman" panose="02020603050405020304" pitchFamily="18" charset="0"/>
                        </a:rPr>
                        <a:t>-        1.6%</a:t>
                      </a:r>
                      <a:endParaRPr lang="en-US" sz="900" kern="100" dirty="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700" kern="0" dirty="0">
                          <a:solidFill>
                            <a:srgbClr val="000000"/>
                          </a:solidFill>
                          <a:effectLst/>
                          <a:latin typeface="Gill Sans"/>
                          <a:ea typeface="Times New Roman" panose="02020603050405020304" pitchFamily="18" charset="0"/>
                          <a:cs typeface="Times New Roman" panose="02020603050405020304" pitchFamily="18" charset="0"/>
                        </a:rPr>
                        <a:t>=       3.1%</a:t>
                      </a:r>
                      <a:endParaRPr lang="en-US" sz="900" kern="100" dirty="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700" kern="0">
                          <a:solidFill>
                            <a:srgbClr val="000000"/>
                          </a:solidFill>
                          <a:effectLst/>
                          <a:latin typeface="Gill Sans"/>
                          <a:ea typeface="Times New Roman" panose="02020603050405020304" pitchFamily="18" charset="0"/>
                          <a:cs typeface="Times New Roman" panose="02020603050405020304" pitchFamily="18" charset="0"/>
                        </a:rPr>
                        <a:t>+       0.0%</a:t>
                      </a:r>
                      <a:endParaRPr lang="en-US" sz="900" kern="10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700" kern="0">
                          <a:solidFill>
                            <a:srgbClr val="000000"/>
                          </a:solidFill>
                          <a:effectLst/>
                          <a:latin typeface="Gill Sans"/>
                          <a:ea typeface="Times New Roman" panose="02020603050405020304" pitchFamily="18" charset="0"/>
                          <a:cs typeface="Times New Roman" panose="02020603050405020304" pitchFamily="18" charset="0"/>
                        </a:rPr>
                        <a:t>=        3.1%</a:t>
                      </a:r>
                      <a:endParaRPr lang="en-US" sz="900" kern="10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700" kern="0">
                          <a:solidFill>
                            <a:srgbClr val="000000"/>
                          </a:solidFill>
                          <a:effectLst/>
                          <a:latin typeface="Gill Sans"/>
                          <a:ea typeface="Times New Roman" panose="02020603050405020304" pitchFamily="18" charset="0"/>
                          <a:cs typeface="Times New Roman" panose="02020603050405020304" pitchFamily="18" charset="0"/>
                        </a:rPr>
                        <a:t>+      2.3%</a:t>
                      </a:r>
                      <a:endParaRPr lang="en-US" sz="900" kern="100">
                        <a:effectLst/>
                        <a:latin typeface="Gill Sans"/>
                        <a:ea typeface="Aptos" panose="020B0004020202020204" pitchFamily="34" charset="0"/>
                        <a:cs typeface="Times New Roman" panose="02020603050405020304" pitchFamily="18" charset="0"/>
                      </a:endParaRPr>
                    </a:p>
                  </a:txBody>
                  <a:tcPr marL="41023" marR="41023" marT="0" marB="0" anchor="ctr">
                    <a:lnL>
                      <a:noFill/>
                    </a:lnL>
                    <a:lnR>
                      <a:noFill/>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noFill/>
                  </a:tcPr>
                </a:tc>
                <a:tc>
                  <a:txBody>
                    <a:bodyPr/>
                    <a:lstStyle/>
                    <a:p>
                      <a:pPr marL="0" marR="0">
                        <a:lnSpc>
                          <a:spcPct val="115000"/>
                        </a:lnSpc>
                        <a:spcAft>
                          <a:spcPts val="800"/>
                        </a:spcAft>
                        <a:buNone/>
                      </a:pPr>
                      <a:r>
                        <a:rPr lang="en-US" sz="700" b="1" kern="0" dirty="0">
                          <a:solidFill>
                            <a:srgbClr val="000000"/>
                          </a:solidFill>
                          <a:effectLst/>
                          <a:latin typeface="Gill Sans"/>
                          <a:ea typeface="Times New Roman" panose="02020603050405020304" pitchFamily="18" charset="0"/>
                          <a:cs typeface="Times New Roman" panose="02020603050405020304" pitchFamily="18" charset="0"/>
                        </a:rPr>
                        <a:t>=        5.4%</a:t>
                      </a:r>
                      <a:endParaRPr lang="en-US" sz="900" kern="100" dirty="0">
                        <a:effectLst/>
                        <a:latin typeface="Gill Sans"/>
                        <a:ea typeface="Aptos" panose="020B0004020202020204" pitchFamily="34" charset="0"/>
                        <a:cs typeface="Times New Roman" panose="02020603050405020304" pitchFamily="18" charset="0"/>
                      </a:endParaRPr>
                    </a:p>
                  </a:txBody>
                  <a:tcPr marL="41023" marR="41023" marT="0" marB="0" anchor="ctr">
                    <a:lnL>
                      <a:noFill/>
                    </a:lnL>
                    <a:lnR w="12700" cap="flat" cmpd="sng" algn="ctr">
                      <a:solidFill>
                        <a:srgbClr val="27776F"/>
                      </a:solidFill>
                      <a:prstDash val="solid"/>
                      <a:round/>
                      <a:headEnd type="none" w="med" len="med"/>
                      <a:tailEnd type="none" w="med" len="med"/>
                    </a:lnR>
                    <a:lnT w="12700" cap="flat" cmpd="sng" algn="ctr">
                      <a:solidFill>
                        <a:srgbClr val="27776F"/>
                      </a:solidFill>
                      <a:prstDash val="solid"/>
                      <a:round/>
                      <a:headEnd type="none" w="med" len="med"/>
                      <a:tailEnd type="none" w="med" len="med"/>
                    </a:lnT>
                    <a:lnB w="12700" cap="flat" cmpd="sng" algn="ctr">
                      <a:solidFill>
                        <a:srgbClr val="27776F"/>
                      </a:solidFill>
                      <a:prstDash val="solid"/>
                      <a:round/>
                      <a:headEnd type="none" w="med" len="med"/>
                      <a:tailEnd type="none" w="med" len="med"/>
                    </a:lnB>
                    <a:solidFill>
                      <a:srgbClr val="D9F3F1"/>
                    </a:solidFill>
                  </a:tcPr>
                </a:tc>
                <a:extLst>
                  <a:ext uri="{0D108BD9-81ED-4DB2-BD59-A6C34878D82A}">
                    <a16:rowId xmlns:a16="http://schemas.microsoft.com/office/drawing/2014/main" val="264058809"/>
                  </a:ext>
                </a:extLst>
              </a:tr>
            </a:tbl>
          </a:graphicData>
        </a:graphic>
      </p:graphicFrame>
    </p:spTree>
    <p:extLst>
      <p:ext uri="{BB962C8B-B14F-4D97-AF65-F5344CB8AC3E}">
        <p14:creationId xmlns:p14="http://schemas.microsoft.com/office/powerpoint/2010/main" val="342868890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3B55D-0E09-2602-0BC4-5B621944FD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D03A007-0390-51F4-D55D-B1479EB154F3}"/>
              </a:ext>
            </a:extLst>
          </p:cNvPr>
          <p:cNvSpPr txBox="1">
            <a:spLocks noGrp="1"/>
          </p:cNvSpPr>
          <p:nvPr>
            <p:ph type="title"/>
          </p:nvPr>
        </p:nvSpPr>
        <p:spPr>
          <a:xfrm>
            <a:off x="110895" y="85726"/>
            <a:ext cx="4497299" cy="181460"/>
          </a:xfrm>
          <a:prstGeom prst="rect">
            <a:avLst/>
          </a:prstGeom>
        </p:spPr>
        <p:txBody>
          <a:bodyPr vert="horz" wrap="square" lIns="0" tIns="12065" rIns="0" bIns="0" rtlCol="0">
            <a:spAutoFit/>
          </a:bodyPr>
          <a:lstStyle/>
          <a:p>
            <a:pPr marL="12700">
              <a:lnSpc>
                <a:spcPct val="100000"/>
              </a:lnSpc>
              <a:spcBef>
                <a:spcPts val="95"/>
              </a:spcBef>
            </a:pPr>
            <a:r>
              <a:rPr lang="en-US" sz="1100" spc="-45" dirty="0">
                <a:latin typeface="Gill Sans"/>
              </a:rPr>
              <a:t>Every Asset Modeled with Yield Anchors, Capital Charges, and Horizon-Aligned Risk</a:t>
            </a:r>
            <a:endParaRPr sz="1100" spc="-45" dirty="0">
              <a:latin typeface="Gill Sans"/>
            </a:endParaRPr>
          </a:p>
        </p:txBody>
      </p:sp>
      <p:grpSp>
        <p:nvGrpSpPr>
          <p:cNvPr id="3" name="object 3">
            <a:extLst>
              <a:ext uri="{FF2B5EF4-FFF2-40B4-BE49-F238E27FC236}">
                <a16:creationId xmlns:a16="http://schemas.microsoft.com/office/drawing/2014/main" id="{A2A67328-E448-A4C2-F1BD-74DFA28E3C2F}"/>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A9135DFE-EEDF-2C2B-B542-1FDD03E6E29A}"/>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9752E385-9612-44E4-C019-F546E20AABCC}"/>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AEA11AF5-54D9-CFB0-D4F2-D223149C2FF7}"/>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8" name="object 8">
            <a:extLst>
              <a:ext uri="{FF2B5EF4-FFF2-40B4-BE49-F238E27FC236}">
                <a16:creationId xmlns:a16="http://schemas.microsoft.com/office/drawing/2014/main" id="{9F126286-C1B5-E873-E8B2-6C80A4C7D8A2}"/>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sz="700" spc="-50" dirty="0">
                <a:solidFill>
                  <a:srgbClr val="22373A"/>
                </a:solidFill>
                <a:latin typeface="Calibri"/>
                <a:cs typeface="Calibri"/>
              </a:rPr>
              <a:t>1</a:t>
            </a:r>
            <a:r>
              <a:rPr lang="en-US" sz="700" spc="-50" dirty="0">
                <a:solidFill>
                  <a:srgbClr val="22373A"/>
                </a:solidFill>
                <a:latin typeface="Calibri"/>
                <a:cs typeface="Calibri"/>
              </a:rPr>
              <a:t>1</a:t>
            </a:r>
            <a:endParaRPr sz="700" dirty="0">
              <a:latin typeface="Calibri"/>
              <a:cs typeface="Calibri"/>
            </a:endParaRPr>
          </a:p>
        </p:txBody>
      </p:sp>
      <p:graphicFrame>
        <p:nvGraphicFramePr>
          <p:cNvPr id="9" name="Table 8">
            <a:extLst>
              <a:ext uri="{FF2B5EF4-FFF2-40B4-BE49-F238E27FC236}">
                <a16:creationId xmlns:a16="http://schemas.microsoft.com/office/drawing/2014/main" id="{F01E1AB5-8829-AC54-ACB2-1AC8252A39BA}"/>
              </a:ext>
            </a:extLst>
          </p:cNvPr>
          <p:cNvGraphicFramePr>
            <a:graphicFrameLocks noGrp="1"/>
          </p:cNvGraphicFramePr>
          <p:nvPr>
            <p:extLst>
              <p:ext uri="{D42A27DB-BD31-4B8C-83A1-F6EECF244321}">
                <p14:modId xmlns:p14="http://schemas.microsoft.com/office/powerpoint/2010/main" val="2128808507"/>
              </p:ext>
            </p:extLst>
          </p:nvPr>
        </p:nvGraphicFramePr>
        <p:xfrm>
          <a:off x="110895" y="434975"/>
          <a:ext cx="4327755" cy="2878816"/>
        </p:xfrm>
        <a:graphic>
          <a:graphicData uri="http://schemas.openxmlformats.org/drawingml/2006/table">
            <a:tbl>
              <a:tblPr firstRow="1" firstCol="1" bandRow="1"/>
              <a:tblGrid>
                <a:gridCol w="136755">
                  <a:extLst>
                    <a:ext uri="{9D8B030D-6E8A-4147-A177-3AD203B41FA5}">
                      <a16:colId xmlns:a16="http://schemas.microsoft.com/office/drawing/2014/main" val="464554538"/>
                    </a:ext>
                  </a:extLst>
                </a:gridCol>
                <a:gridCol w="932303">
                  <a:extLst>
                    <a:ext uri="{9D8B030D-6E8A-4147-A177-3AD203B41FA5}">
                      <a16:colId xmlns:a16="http://schemas.microsoft.com/office/drawing/2014/main" val="1932672755"/>
                    </a:ext>
                  </a:extLst>
                </a:gridCol>
                <a:gridCol w="208042">
                  <a:extLst>
                    <a:ext uri="{9D8B030D-6E8A-4147-A177-3AD203B41FA5}">
                      <a16:colId xmlns:a16="http://schemas.microsoft.com/office/drawing/2014/main" val="674004705"/>
                    </a:ext>
                  </a:extLst>
                </a:gridCol>
                <a:gridCol w="208042">
                  <a:extLst>
                    <a:ext uri="{9D8B030D-6E8A-4147-A177-3AD203B41FA5}">
                      <a16:colId xmlns:a16="http://schemas.microsoft.com/office/drawing/2014/main" val="422437701"/>
                    </a:ext>
                  </a:extLst>
                </a:gridCol>
                <a:gridCol w="234505">
                  <a:extLst>
                    <a:ext uri="{9D8B030D-6E8A-4147-A177-3AD203B41FA5}">
                      <a16:colId xmlns:a16="http://schemas.microsoft.com/office/drawing/2014/main" val="467985395"/>
                    </a:ext>
                  </a:extLst>
                </a:gridCol>
                <a:gridCol w="234505">
                  <a:extLst>
                    <a:ext uri="{9D8B030D-6E8A-4147-A177-3AD203B41FA5}">
                      <a16:colId xmlns:a16="http://schemas.microsoft.com/office/drawing/2014/main" val="669129600"/>
                    </a:ext>
                  </a:extLst>
                </a:gridCol>
                <a:gridCol w="190484">
                  <a:extLst>
                    <a:ext uri="{9D8B030D-6E8A-4147-A177-3AD203B41FA5}">
                      <a16:colId xmlns:a16="http://schemas.microsoft.com/office/drawing/2014/main" val="742808200"/>
                    </a:ext>
                  </a:extLst>
                </a:gridCol>
                <a:gridCol w="240007">
                  <a:extLst>
                    <a:ext uri="{9D8B030D-6E8A-4147-A177-3AD203B41FA5}">
                      <a16:colId xmlns:a16="http://schemas.microsoft.com/office/drawing/2014/main" val="959800957"/>
                    </a:ext>
                  </a:extLst>
                </a:gridCol>
                <a:gridCol w="240007">
                  <a:extLst>
                    <a:ext uri="{9D8B030D-6E8A-4147-A177-3AD203B41FA5}">
                      <a16:colId xmlns:a16="http://schemas.microsoft.com/office/drawing/2014/main" val="231256627"/>
                    </a:ext>
                  </a:extLst>
                </a:gridCol>
                <a:gridCol w="263326">
                  <a:extLst>
                    <a:ext uri="{9D8B030D-6E8A-4147-A177-3AD203B41FA5}">
                      <a16:colId xmlns:a16="http://schemas.microsoft.com/office/drawing/2014/main" val="4150347926"/>
                    </a:ext>
                  </a:extLst>
                </a:gridCol>
                <a:gridCol w="278261">
                  <a:extLst>
                    <a:ext uri="{9D8B030D-6E8A-4147-A177-3AD203B41FA5}">
                      <a16:colId xmlns:a16="http://schemas.microsoft.com/office/drawing/2014/main" val="618287824"/>
                    </a:ext>
                  </a:extLst>
                </a:gridCol>
                <a:gridCol w="323318">
                  <a:extLst>
                    <a:ext uri="{9D8B030D-6E8A-4147-A177-3AD203B41FA5}">
                      <a16:colId xmlns:a16="http://schemas.microsoft.com/office/drawing/2014/main" val="2090118698"/>
                    </a:ext>
                  </a:extLst>
                </a:gridCol>
                <a:gridCol w="286854">
                  <a:extLst>
                    <a:ext uri="{9D8B030D-6E8A-4147-A177-3AD203B41FA5}">
                      <a16:colId xmlns:a16="http://schemas.microsoft.com/office/drawing/2014/main" val="3528115163"/>
                    </a:ext>
                  </a:extLst>
                </a:gridCol>
                <a:gridCol w="300383">
                  <a:extLst>
                    <a:ext uri="{9D8B030D-6E8A-4147-A177-3AD203B41FA5}">
                      <a16:colId xmlns:a16="http://schemas.microsoft.com/office/drawing/2014/main" val="1842155137"/>
                    </a:ext>
                  </a:extLst>
                </a:gridCol>
                <a:gridCol w="250963">
                  <a:extLst>
                    <a:ext uri="{9D8B030D-6E8A-4147-A177-3AD203B41FA5}">
                      <a16:colId xmlns:a16="http://schemas.microsoft.com/office/drawing/2014/main" val="3891192271"/>
                    </a:ext>
                  </a:extLst>
                </a:gridCol>
              </a:tblGrid>
              <a:tr h="215533">
                <a:tc>
                  <a:txBody>
                    <a:bodyPr/>
                    <a:lstStyle/>
                    <a:p>
                      <a:pPr>
                        <a:lnSpc>
                          <a:spcPct val="115000"/>
                        </a:lnSpc>
                        <a:buNone/>
                      </a:pPr>
                      <a:endParaRPr lang="en-US" sz="300" kern="100" dirty="0">
                        <a:effectLst/>
                        <a:latin typeface="Gill Sans"/>
                      </a:endParaRPr>
                    </a:p>
                  </a:txBody>
                  <a:tcPr marL="17129" marR="171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buNone/>
                      </a:pPr>
                      <a:r>
                        <a:rPr lang="en-US" sz="400" b="1" kern="100" dirty="0">
                          <a:solidFill>
                            <a:srgbClr val="FFFFFF"/>
                          </a:solidFill>
                          <a:effectLst/>
                          <a:latin typeface="Gill Sans"/>
                          <a:ea typeface="Times New Roman" panose="02020603050405020304" pitchFamily="18" charset="0"/>
                        </a:rPr>
                        <a:t>Asset</a:t>
                      </a:r>
                      <a:endParaRPr lang="en-US" sz="500" kern="100" dirty="0">
                        <a:effectLst/>
                        <a:latin typeface="Gill Sans"/>
                        <a:ea typeface="Times New Roman" panose="02020603050405020304" pitchFamily="18" charset="0"/>
                      </a:endParaRPr>
                    </a:p>
                  </a:txBody>
                  <a:tcPr marL="17129" marR="171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tc>
                  <a:txBody>
                    <a:bodyPr/>
                    <a:lstStyle/>
                    <a:p>
                      <a:pPr marL="0" marR="0" algn="r">
                        <a:lnSpc>
                          <a:spcPct val="115000"/>
                        </a:lnSpc>
                        <a:buNone/>
                      </a:pPr>
                      <a:r>
                        <a:rPr lang="en-US" sz="400" b="1" kern="100" dirty="0" err="1">
                          <a:solidFill>
                            <a:srgbClr val="FFFFFF"/>
                          </a:solidFill>
                          <a:effectLst/>
                          <a:latin typeface="Gill Sans"/>
                          <a:ea typeface="Times New Roman" panose="02020603050405020304" pitchFamily="18" charset="0"/>
                        </a:rPr>
                        <a:t>Schdl</a:t>
                      </a:r>
                      <a:r>
                        <a:rPr lang="en-US" sz="400" b="1" kern="100" dirty="0">
                          <a:solidFill>
                            <a:srgbClr val="FFFFFF"/>
                          </a:solidFill>
                          <a:effectLst/>
                          <a:latin typeface="Gill Sans"/>
                          <a:ea typeface="Times New Roman" panose="02020603050405020304" pitchFamily="18" charset="0"/>
                        </a:rPr>
                        <a:t>.</a:t>
                      </a:r>
                      <a:endParaRPr lang="en-US" sz="500" kern="100" dirty="0">
                        <a:effectLst/>
                        <a:latin typeface="Gill Sans"/>
                        <a:ea typeface="Times New Roman" panose="02020603050405020304" pitchFamily="18" charset="0"/>
                      </a:endParaRPr>
                    </a:p>
                  </a:txBody>
                  <a:tcPr marL="17129" marR="171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Rating</a:t>
                      </a:r>
                      <a:endParaRPr lang="en-US" sz="500" kern="100" dirty="0">
                        <a:effectLst/>
                        <a:latin typeface="Gill Sans"/>
                        <a:ea typeface="Times New Roman" panose="02020603050405020304" pitchFamily="18" charset="0"/>
                      </a:endParaRPr>
                    </a:p>
                  </a:txBody>
                  <a:tcPr marL="17129" marR="171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NAIC </a:t>
                      </a:r>
                      <a:endParaRPr lang="en-US" sz="500" kern="100" dirty="0">
                        <a:effectLst/>
                        <a:latin typeface="Gill Sans"/>
                        <a:ea typeface="Times New Roman" panose="02020603050405020304" pitchFamily="18" charset="0"/>
                      </a:endParaRPr>
                    </a:p>
                  </a:txBody>
                  <a:tcPr marL="17129" marR="171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Capital Charge</a:t>
                      </a:r>
                      <a:endParaRPr lang="en-US" sz="500" kern="100" dirty="0">
                        <a:effectLst/>
                        <a:latin typeface="Gill Sans"/>
                        <a:ea typeface="Times New Roman" panose="02020603050405020304" pitchFamily="18" charset="0"/>
                      </a:endParaRPr>
                    </a:p>
                  </a:txBody>
                  <a:tcPr marL="17129" marR="171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Mat. (year)</a:t>
                      </a:r>
                      <a:endParaRPr lang="en-US" sz="500" kern="100" dirty="0">
                        <a:effectLst/>
                        <a:latin typeface="Gill Sans"/>
                        <a:ea typeface="Times New Roman" panose="02020603050405020304" pitchFamily="18" charset="0"/>
                      </a:endParaRPr>
                    </a:p>
                  </a:txBody>
                  <a:tcPr marL="17129" marR="171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Dur. (year)</a:t>
                      </a:r>
                      <a:endParaRPr lang="en-US" sz="500" kern="100" dirty="0">
                        <a:effectLst/>
                        <a:latin typeface="Gill Sans"/>
                        <a:ea typeface="Times New Roman" panose="02020603050405020304" pitchFamily="18" charset="0"/>
                      </a:endParaRPr>
                    </a:p>
                  </a:txBody>
                  <a:tcPr marL="17129" marR="171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Starting Yield</a:t>
                      </a:r>
                      <a:endParaRPr lang="en-US" sz="500" kern="100" dirty="0">
                        <a:effectLst/>
                        <a:latin typeface="Gill Sans"/>
                        <a:ea typeface="Times New Roman" panose="02020603050405020304" pitchFamily="18" charset="0"/>
                      </a:endParaRPr>
                    </a:p>
                  </a:txBody>
                  <a:tcPr marL="17129" marR="171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ECL</a:t>
                      </a:r>
                      <a:endParaRPr lang="en-US" sz="500" kern="100" dirty="0">
                        <a:effectLst/>
                        <a:latin typeface="Gill Sans"/>
                        <a:ea typeface="Times New Roman" panose="02020603050405020304" pitchFamily="18" charset="0"/>
                      </a:endParaRPr>
                    </a:p>
                  </a:txBody>
                  <a:tcPr marL="17129" marR="17129" marT="0" marB="0" anchor="ctr">
                    <a:lnL w="12700" cap="flat" cmpd="sng" algn="ctr">
                      <a:noFill/>
                      <a:prstDash val="solid"/>
                      <a:round/>
                      <a:headEnd type="none" w="med" len="med"/>
                      <a:tailEnd type="none" w="med" len="med"/>
                    </a:lnL>
                    <a:lnR w="12700" cap="flat" cmpd="sng" algn="ctr">
                      <a:solidFill>
                        <a:srgbClr val="D5CAB9"/>
                      </a:solid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Expected Return</a:t>
                      </a:r>
                      <a:endParaRPr lang="en-US" sz="500" kern="100" dirty="0">
                        <a:effectLst/>
                        <a:latin typeface="Gill Sans"/>
                        <a:ea typeface="Times New Roman" panose="02020603050405020304" pitchFamily="18" charset="0"/>
                      </a:endParaRP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1270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ER (Cap-Adjusted)</a:t>
                      </a:r>
                      <a:endParaRPr lang="en-US" sz="500" kern="100" dirty="0">
                        <a:effectLst/>
                        <a:latin typeface="Gill Sans"/>
                        <a:ea typeface="Times New Roman" panose="02020603050405020304" pitchFamily="18" charset="0"/>
                      </a:endParaRPr>
                    </a:p>
                  </a:txBody>
                  <a:tcPr marL="17129" marR="17129" marT="0" marB="0" anchor="ctr">
                    <a:lnL w="12700" cap="flat" cmpd="sng" algn="ctr">
                      <a:solidFill>
                        <a:srgbClr val="D5CAB9"/>
                      </a:solidFill>
                      <a:prstDash val="solid"/>
                      <a:round/>
                      <a:headEnd type="none" w="med" len="med"/>
                      <a:tailEnd type="none" w="med" len="med"/>
                    </a:lnL>
                    <a:lnR w="6350" cap="flat" cmpd="sng" algn="ctr">
                      <a:solidFill>
                        <a:srgbClr val="2D877E"/>
                      </a:solid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marL="0" marR="0" algn="ctr">
                        <a:lnSpc>
                          <a:spcPct val="115000"/>
                        </a:lnSpc>
                        <a:buNone/>
                      </a:pPr>
                      <a:r>
                        <a:rPr lang="en-US" sz="400" b="1" kern="100" dirty="0">
                          <a:solidFill>
                            <a:srgbClr val="FFFFFF"/>
                          </a:solidFill>
                          <a:effectLst/>
                          <a:latin typeface="Gill Sans"/>
                          <a:ea typeface="Times New Roman" panose="02020603050405020304" pitchFamily="18" charset="0"/>
                        </a:rPr>
                        <a:t>Short-term Volatility</a:t>
                      </a:r>
                      <a:endParaRPr lang="en-US" sz="500" kern="100" dirty="0">
                        <a:effectLst/>
                        <a:latin typeface="Gill Sans"/>
                        <a:ea typeface="Times New Roman" panose="02020603050405020304" pitchFamily="18" charset="0"/>
                      </a:endParaRPr>
                    </a:p>
                  </a:txBody>
                  <a:tcPr marL="17129" marR="17129" marT="0" marB="0" anchor="ctr">
                    <a:lnL w="6350" cap="flat" cmpd="sng" algn="ctr">
                      <a:solidFill>
                        <a:srgbClr val="2D877E"/>
                      </a:solidFill>
                      <a:prstDash val="solid"/>
                      <a:round/>
                      <a:headEnd type="none" w="med" len="med"/>
                      <a:tailEnd type="none" w="med" len="med"/>
                    </a:lnL>
                    <a:lnR w="6350" cap="flat" cmpd="sng" algn="ctr">
                      <a:solidFill>
                        <a:srgbClr val="2D877E"/>
                      </a:solid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Long-term Uncertainty</a:t>
                      </a:r>
                      <a:endParaRPr lang="en-US" sz="500" kern="100" dirty="0">
                        <a:effectLst/>
                        <a:latin typeface="Gill Sans"/>
                        <a:ea typeface="Times New Roman" panose="02020603050405020304" pitchFamily="18" charset="0"/>
                      </a:endParaRPr>
                    </a:p>
                  </a:txBody>
                  <a:tcPr marL="17129" marR="17129" marT="0" marB="0" anchor="ctr">
                    <a:lnL w="6350" cap="flat" cmpd="sng" algn="ctr">
                      <a:solidFill>
                        <a:srgbClr val="2D877E"/>
                      </a:solidFill>
                      <a:prstDash val="solid"/>
                      <a:round/>
                      <a:headEnd type="none" w="med" len="med"/>
                      <a:tailEnd type="none" w="med" len="med"/>
                    </a:lnL>
                    <a:lnR w="12700" cap="flat" cmpd="sng" algn="ctr">
                      <a:solidFill>
                        <a:srgbClr val="D5CAB9"/>
                      </a:solid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marL="0" marR="0" algn="r">
                        <a:lnSpc>
                          <a:spcPct val="115000"/>
                        </a:lnSpc>
                        <a:buNone/>
                      </a:pPr>
                      <a:r>
                        <a:rPr lang="en-US" sz="400" b="1" kern="100" dirty="0">
                          <a:solidFill>
                            <a:srgbClr val="FFFFFF"/>
                          </a:solidFill>
                          <a:effectLst/>
                          <a:latin typeface="Gill Sans"/>
                          <a:ea typeface="Times New Roman" panose="02020603050405020304" pitchFamily="18" charset="0"/>
                        </a:rPr>
                        <a:t>Weighted-Avg Risk</a:t>
                      </a:r>
                      <a:endParaRPr lang="en-US" sz="500" kern="100" dirty="0">
                        <a:effectLst/>
                        <a:latin typeface="Gill Sans"/>
                        <a:ea typeface="Times New Roman" panose="02020603050405020304" pitchFamily="18" charset="0"/>
                      </a:endParaRP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1270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3285422167"/>
                  </a:ext>
                </a:extLst>
              </a:tr>
              <a:tr h="126823">
                <a:tc rowSpan="4">
                  <a:txBody>
                    <a:bodyPr/>
                    <a:lstStyle/>
                    <a:p>
                      <a:pPr marL="71755" marR="71755" algn="ctr">
                        <a:lnSpc>
                          <a:spcPct val="115000"/>
                        </a:lnSpc>
                        <a:buNone/>
                      </a:pPr>
                      <a:r>
                        <a:rPr lang="en-US" sz="400" b="1" kern="100" dirty="0">
                          <a:effectLst/>
                          <a:latin typeface="Gill Sans"/>
                          <a:ea typeface="Times New Roman" panose="02020603050405020304" pitchFamily="18" charset="0"/>
                        </a:rPr>
                        <a:t>Government</a:t>
                      </a:r>
                    </a:p>
                  </a:txBody>
                  <a:tcPr marL="17129" marR="17129" marT="0" marB="0" vert="vert27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buNone/>
                      </a:pPr>
                      <a:r>
                        <a:rPr lang="en-US" sz="400" kern="100" dirty="0">
                          <a:effectLst/>
                          <a:latin typeface="Gill Sans"/>
                          <a:ea typeface="Times New Roman" panose="02020603050405020304" pitchFamily="18" charset="0"/>
                        </a:rPr>
                        <a:t>US Treasuries, Short/Intermediate</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AAA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0.00%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3.7</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3.83%</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0.00%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3.83%</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3.83%</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6.01%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2.93%</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3.86%</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575221470"/>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US Treasuries, Long</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AAA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0.00%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22.1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13.8</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4.80%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0.00%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4.80%</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4.80%</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13.57%</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6.36%</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8.52%</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627391596"/>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US Taxable Munis</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1C</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0.00%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13.3</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10.6</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3.96%</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0.10%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3.86%</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3.86%</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8.21%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2.41%</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4.15%</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627021555"/>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Global ex-US Government, hedged</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1C</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0.42%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9.7</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8.3</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3.07%</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0.10%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2.97%</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2.80%</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3.99%</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4.24%</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4.17%</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8629720"/>
                  </a:ext>
                </a:extLst>
              </a:tr>
              <a:tr h="126823">
                <a:tc rowSpan="7">
                  <a:txBody>
                    <a:bodyPr/>
                    <a:lstStyle/>
                    <a:p>
                      <a:pPr marL="71755" marR="71755" algn="ctr">
                        <a:lnSpc>
                          <a:spcPct val="115000"/>
                        </a:lnSpc>
                        <a:buNone/>
                      </a:pPr>
                      <a:r>
                        <a:rPr lang="en-US" sz="400" b="1" kern="100" dirty="0">
                          <a:effectLst/>
                          <a:latin typeface="Gill Sans"/>
                          <a:ea typeface="Times New Roman" panose="02020603050405020304" pitchFamily="18" charset="0"/>
                        </a:rPr>
                        <a:t>Public Corporates</a:t>
                      </a:r>
                    </a:p>
                  </a:txBody>
                  <a:tcPr marL="17129" marR="17129" marT="0" marB="0" vert="vert27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buNone/>
                      </a:pPr>
                      <a:r>
                        <a:rPr lang="en-US" sz="400" kern="100" dirty="0">
                          <a:effectLst/>
                          <a:latin typeface="Gill Sans"/>
                          <a:ea typeface="Times New Roman" panose="02020603050405020304" pitchFamily="18" charset="0"/>
                        </a:rPr>
                        <a:t>US Public Corporates IG AAA</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AAA</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1A</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0.16%</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5.4</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5.0</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4.23%</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0.00%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4.23%</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4.16%</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4.45%</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2.29%</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2.94%</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972150603"/>
                  </a:ext>
                </a:extLst>
              </a:tr>
              <a:tr h="126823">
                <a:tc vMerge="1">
                  <a:txBody>
                    <a:bodyPr/>
                    <a:lstStyle/>
                    <a:p>
                      <a:endParaRPr lang="en-US"/>
                    </a:p>
                  </a:txBody>
                  <a:tcPr/>
                </a:tc>
                <a:tc>
                  <a:txBody>
                    <a:bodyPr/>
                    <a:lstStyle/>
                    <a:p>
                      <a:pPr marL="0" marR="0">
                        <a:lnSpc>
                          <a:spcPct val="115000"/>
                        </a:lnSpc>
                        <a:buNone/>
                      </a:pPr>
                      <a:r>
                        <a:rPr lang="en-US" sz="400" kern="100">
                          <a:effectLst/>
                          <a:latin typeface="Gill Sans"/>
                          <a:ea typeface="Times New Roman" panose="02020603050405020304" pitchFamily="18" charset="0"/>
                        </a:rPr>
                        <a:t>US Public Corporates IG 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1C</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0.42%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7.8</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6.8</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4.36%</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0.10%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4.26%</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4.09%</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5.48%</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2.45%</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3.36%</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511350597"/>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US Public Corporates IG 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1F</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0.82%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10.3</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8.3</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4.87%</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0.07%</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4.80%</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4.48%</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6.27%</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2.82%</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3.85%</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850822490"/>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US Public Corporates IG BBB</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BBB</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2B</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1.52%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10.5</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8.2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5.21%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0.49%</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4.72%</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4.11%</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7.23%</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3.20%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4.41%</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702973606"/>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US Public Corporates, HY Intermediate</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solidFill>
                            <a:srgbClr val="000000"/>
                          </a:solidFill>
                          <a:effectLst/>
                          <a:latin typeface="Gill Sans"/>
                          <a:ea typeface="Times New Roman" panose="02020603050405020304" pitchFamily="18" charset="0"/>
                        </a:rPr>
                        <a:t>BB–</a:t>
                      </a:r>
                      <a:endParaRPr lang="en-US" sz="500" kern="100">
                        <a:effectLst/>
                        <a:latin typeface="Gill Sans"/>
                        <a:ea typeface="Times New Roman" panose="02020603050405020304" pitchFamily="18" charset="0"/>
                      </a:endParaRP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3C</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6.02%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4.5</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3.9</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7.04%</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0.67%</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6.37%</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3.96%</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12.46%</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12.80%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12.70%</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316278727"/>
                  </a:ext>
                </a:extLst>
              </a:tr>
              <a:tr h="126823">
                <a:tc vMerge="1">
                  <a:txBody>
                    <a:bodyPr/>
                    <a:lstStyle/>
                    <a:p>
                      <a:endParaRPr lang="en-US"/>
                    </a:p>
                  </a:txBody>
                  <a:tcPr/>
                </a:tc>
                <a:tc>
                  <a:txBody>
                    <a:bodyPr/>
                    <a:lstStyle/>
                    <a:p>
                      <a:pPr marL="0" marR="0">
                        <a:lnSpc>
                          <a:spcPct val="115000"/>
                        </a:lnSpc>
                        <a:buNone/>
                      </a:pPr>
                      <a:r>
                        <a:rPr lang="en-US" sz="400" kern="100">
                          <a:effectLst/>
                          <a:latin typeface="Gill Sans"/>
                          <a:ea typeface="Times New Roman" panose="02020603050405020304" pitchFamily="18" charset="0"/>
                        </a:rPr>
                        <a:t>US Public Corporates, HY Long</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solidFill>
                            <a:srgbClr val="000000"/>
                          </a:solidFill>
                          <a:effectLst/>
                          <a:latin typeface="Gill Sans"/>
                          <a:ea typeface="Times New Roman" panose="02020603050405020304" pitchFamily="18" charset="0"/>
                        </a:rPr>
                        <a:t>BB–</a:t>
                      </a:r>
                      <a:endParaRPr lang="en-US" sz="500" kern="100">
                        <a:effectLst/>
                        <a:latin typeface="Gill Sans"/>
                        <a:ea typeface="Times New Roman" panose="02020603050405020304" pitchFamily="18" charset="0"/>
                      </a:endParaRP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3C</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6.02%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16.3</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9.5</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7.87%</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0.67%</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7.20%</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4.79%</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18.04%</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8.94%</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11.67%</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741674159"/>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Global ex-US Corporates, hedged</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1F</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0.82%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7.0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6.2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3.92%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0.07%</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3.85%</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3.52%</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5.99%</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1.12%</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2.58%</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1835447"/>
                  </a:ext>
                </a:extLst>
              </a:tr>
              <a:tr h="126823">
                <a:tc rowSpan="3">
                  <a:txBody>
                    <a:bodyPr/>
                    <a:lstStyle/>
                    <a:p>
                      <a:pPr marL="71755" marR="71755" algn="ctr">
                        <a:lnSpc>
                          <a:spcPct val="115000"/>
                        </a:lnSpc>
                        <a:buNone/>
                      </a:pPr>
                      <a:r>
                        <a:rPr lang="en-US" sz="400" b="1" kern="100" dirty="0">
                          <a:effectLst/>
                          <a:latin typeface="Gill Sans"/>
                          <a:ea typeface="Times New Roman" panose="02020603050405020304" pitchFamily="18" charset="0"/>
                        </a:rPr>
                        <a:t>Structured</a:t>
                      </a:r>
                    </a:p>
                  </a:txBody>
                  <a:tcPr marL="17129" marR="17129" marT="0" marB="0" vert="vert27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buNone/>
                      </a:pPr>
                      <a:r>
                        <a:rPr lang="en-US" sz="400" kern="100" dirty="0">
                          <a:effectLst/>
                          <a:latin typeface="Gill Sans"/>
                          <a:ea typeface="Times New Roman" panose="02020603050405020304" pitchFamily="18" charset="0"/>
                        </a:rPr>
                        <a:t>Residential Mortgage-Backed Securities</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1C</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0.00%</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7.8</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6.7</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4.93%</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0.10%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4.83%</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4.83%</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8.15%</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3.09%</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4.61%</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62431370"/>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Commercial Mortgage-Backed Securities</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1C</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0.00%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4.4</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4.69%</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0.10%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4.59%</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4.59%</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7.74%</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3.69%</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4.90%</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748168595"/>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Asset-Backed Securities</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1C</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0.42%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3.6</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3.3</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4.41%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0.10%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4.31%</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4.14%</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5.82%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5.49%</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5.59%</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2913039"/>
                  </a:ext>
                </a:extLst>
              </a:tr>
              <a:tr h="126823">
                <a:tc rowSpan="5">
                  <a:txBody>
                    <a:bodyPr/>
                    <a:lstStyle/>
                    <a:p>
                      <a:pPr marL="71755" marR="71755" algn="ctr">
                        <a:lnSpc>
                          <a:spcPct val="115000"/>
                        </a:lnSpc>
                        <a:buNone/>
                      </a:pPr>
                      <a:r>
                        <a:rPr lang="en-US" sz="400" b="1" kern="100" dirty="0">
                          <a:effectLst/>
                          <a:latin typeface="Gill Sans"/>
                          <a:ea typeface="Times New Roman" panose="02020603050405020304" pitchFamily="18" charset="0"/>
                        </a:rPr>
                        <a:t>Private Credit</a:t>
                      </a:r>
                    </a:p>
                  </a:txBody>
                  <a:tcPr marL="17129" marR="17129" marT="0" marB="0" vert="vert27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buNone/>
                      </a:pPr>
                      <a:r>
                        <a:rPr lang="en-US" sz="400" kern="100" dirty="0">
                          <a:effectLst/>
                          <a:latin typeface="Gill Sans"/>
                          <a:ea typeface="Times New Roman" panose="02020603050405020304" pitchFamily="18" charset="0"/>
                        </a:rPr>
                        <a:t>Corporate IG Private Placement A</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1F</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0.82%</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10.3</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8.1</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5.52%</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0.07%</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5.45%</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5.13%</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5.34%</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2.78%</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3.55%</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391197314"/>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Corporate IG Private Placement BBB</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BBB</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2B</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1.52%</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10.5</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8.0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6.14%</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0.49%</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5.65%</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5.05%</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5.70%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3.20%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3.95%</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49507593"/>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Corporate HY Private (Leveraged Loans)</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D-1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B+</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7.39%</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4.7</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3.9</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7.99%</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2.42%</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5.57%</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2.62%</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14.43%</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8.94%</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10.58%</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776380622"/>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Residential Mortgage Whole Loans</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B</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1C</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0.68%</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7.7</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6.4</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4.90%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0.10%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4.80%</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4.52%</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2.86%</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3.09%</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3.02%</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028617365"/>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Commercial Mortgage Whole Loans</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B</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AAA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1A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0.90%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4.4</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4.1</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4.76%</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0.00%</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4.76%</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4.40%</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13.15%</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6.62%</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8.58%</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768764"/>
                  </a:ext>
                </a:extLst>
              </a:tr>
              <a:tr h="126823">
                <a:tc rowSpan="2">
                  <a:txBody>
                    <a:bodyPr/>
                    <a:lstStyle/>
                    <a:p>
                      <a:pPr marL="71755" marR="71755" algn="ctr">
                        <a:lnSpc>
                          <a:spcPct val="115000"/>
                        </a:lnSpc>
                        <a:buNone/>
                      </a:pPr>
                      <a:r>
                        <a:rPr lang="en-US" sz="400" b="1" kern="100" dirty="0" err="1">
                          <a:effectLst/>
                          <a:latin typeface="Gill Sans"/>
                          <a:ea typeface="Times New Roman" panose="02020603050405020304" pitchFamily="18" charset="0"/>
                        </a:rPr>
                        <a:t>Illiq</a:t>
                      </a:r>
                      <a:r>
                        <a:rPr lang="en-US" sz="400" b="1" kern="100" dirty="0">
                          <a:effectLst/>
                          <a:latin typeface="Gill Sans"/>
                          <a:ea typeface="Times New Roman" panose="02020603050405020304" pitchFamily="18" charset="0"/>
                        </a:rPr>
                        <a:t>.</a:t>
                      </a:r>
                    </a:p>
                  </a:txBody>
                  <a:tcPr marL="17129" marR="17129" marT="0" marB="0" vert="vert27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15000"/>
                        </a:lnSpc>
                        <a:buNone/>
                      </a:pPr>
                      <a:r>
                        <a:rPr lang="en-US" sz="400" kern="100" dirty="0">
                          <a:effectLst/>
                          <a:latin typeface="Gill Sans"/>
                          <a:ea typeface="Times New Roman" panose="02020603050405020304" pitchFamily="18" charset="0"/>
                        </a:rPr>
                        <a:t>Private Equity</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BA</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b="1" kern="100">
                          <a:effectLst/>
                          <a:latin typeface="Gill Sans"/>
                          <a:ea typeface="Times New Roman" panose="02020603050405020304" pitchFamily="18" charset="0"/>
                        </a:rPr>
                        <a:t>-</a:t>
                      </a:r>
                      <a:endParaRPr lang="en-US" sz="500" kern="100">
                        <a:effectLst/>
                        <a:latin typeface="Gill Sans"/>
                        <a:ea typeface="Times New Roman" panose="02020603050405020304" pitchFamily="18" charset="0"/>
                      </a:endParaRP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b="1" kern="100">
                          <a:effectLst/>
                          <a:latin typeface="Gill Sans"/>
                          <a:ea typeface="Times New Roman" panose="02020603050405020304" pitchFamily="18" charset="0"/>
                        </a:rPr>
                        <a:t>-</a:t>
                      </a:r>
                      <a:endParaRPr lang="en-US" sz="500" kern="100">
                        <a:effectLst/>
                        <a:latin typeface="Gill Sans"/>
                        <a:ea typeface="Times New Roman" panose="02020603050405020304" pitchFamily="18" charset="0"/>
                      </a:endParaRP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30.00%</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 -</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 </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9.68%</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 </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9.68%</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6.68%</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a:effectLst/>
                          <a:latin typeface="Gill Sans"/>
                          <a:ea typeface="Times New Roman" panose="02020603050405020304" pitchFamily="18" charset="0"/>
                        </a:rPr>
                        <a:t> -</a:t>
                      </a:r>
                    </a:p>
                  </a:txBody>
                  <a:tcPr marL="17129" marR="17129" marT="0" marB="0" anchor="ctr">
                    <a:lnL>
                      <a:noFill/>
                    </a:lnL>
                    <a:lnR>
                      <a:noFill/>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 </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25.27%</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185285688"/>
                  </a:ext>
                </a:extLst>
              </a:tr>
              <a:tr h="126823">
                <a:tc vMerge="1">
                  <a:txBody>
                    <a:bodyPr/>
                    <a:lstStyle/>
                    <a:p>
                      <a:endParaRPr lang="en-US"/>
                    </a:p>
                  </a:txBody>
                  <a:tcPr/>
                </a:tc>
                <a:tc>
                  <a:txBody>
                    <a:bodyPr/>
                    <a:lstStyle/>
                    <a:p>
                      <a:pPr marL="0" marR="0">
                        <a:lnSpc>
                          <a:spcPct val="115000"/>
                        </a:lnSpc>
                        <a:buNone/>
                      </a:pPr>
                      <a:r>
                        <a:rPr lang="en-US" sz="400" kern="100" dirty="0">
                          <a:effectLst/>
                          <a:latin typeface="Gill Sans"/>
                          <a:ea typeface="Times New Roman" panose="02020603050405020304" pitchFamily="18" charset="0"/>
                        </a:rPr>
                        <a:t>Real Estate (via partnerships, equity)</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BA</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b="1" kern="100" dirty="0">
                          <a:effectLst/>
                          <a:latin typeface="Gill Sans"/>
                          <a:ea typeface="Times New Roman" panose="02020603050405020304" pitchFamily="18" charset="0"/>
                        </a:rPr>
                        <a:t>-</a:t>
                      </a:r>
                      <a:endParaRPr lang="en-US" sz="500" kern="100" dirty="0">
                        <a:effectLst/>
                        <a:latin typeface="Gill Sans"/>
                        <a:ea typeface="Times New Roman" panose="02020603050405020304" pitchFamily="18" charset="0"/>
                      </a:endParaRP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b="1" kern="100" dirty="0">
                          <a:effectLst/>
                          <a:latin typeface="Gill Sans"/>
                          <a:ea typeface="Times New Roman" panose="02020603050405020304" pitchFamily="18" charset="0"/>
                        </a:rPr>
                        <a:t>-</a:t>
                      </a:r>
                      <a:endParaRPr lang="en-US" sz="500" kern="100" dirty="0">
                        <a:effectLst/>
                        <a:latin typeface="Gill Sans"/>
                        <a:ea typeface="Times New Roman" panose="02020603050405020304" pitchFamily="18" charset="0"/>
                      </a:endParaRP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30.00%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 -</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5.40%</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 </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5.40%</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2.40%</a:t>
                      </a:r>
                    </a:p>
                  </a:txBody>
                  <a:tcPr marL="17129" marR="17129" marT="0" marB="0" anchor="ctr">
                    <a:lnL w="1270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 -</a:t>
                      </a:r>
                    </a:p>
                  </a:txBody>
                  <a:tcPr marL="17129" marR="17129" marT="0" marB="0" anchor="ctr">
                    <a:lnL>
                      <a:noFill/>
                    </a:lnL>
                    <a:lnR>
                      <a:noFill/>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a:t>
                      </a:r>
                    </a:p>
                  </a:txBody>
                  <a:tcPr marL="17129" marR="17129" marT="0" marB="0" anchor="ctr">
                    <a:lnL>
                      <a:noFill/>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r">
                        <a:lnSpc>
                          <a:spcPct val="115000"/>
                        </a:lnSpc>
                        <a:buNone/>
                      </a:pPr>
                      <a:r>
                        <a:rPr lang="en-US" sz="500" kern="100" dirty="0">
                          <a:effectLst/>
                          <a:latin typeface="Gill Sans"/>
                          <a:ea typeface="Times New Roman" panose="02020603050405020304" pitchFamily="18" charset="0"/>
                        </a:rPr>
                        <a:t>17.5%</a:t>
                      </a:r>
                    </a:p>
                  </a:txBody>
                  <a:tcPr marL="17129" marR="17129" marT="0" marB="0" anchor="ctr">
                    <a:lnL w="12700" cap="flat" cmpd="sng" algn="ctr">
                      <a:solidFill>
                        <a:srgbClr val="D5CAB9"/>
                      </a:solidFill>
                      <a:prstDash val="solid"/>
                      <a:round/>
                      <a:headEnd type="none" w="med" len="med"/>
                      <a:tailEnd type="none" w="med" len="med"/>
                    </a:lnL>
                    <a:lnR w="1270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966328"/>
                  </a:ext>
                </a:extLst>
              </a:tr>
            </a:tbl>
          </a:graphicData>
        </a:graphic>
      </p:graphicFrame>
    </p:spTree>
    <p:extLst>
      <p:ext uri="{BB962C8B-B14F-4D97-AF65-F5344CB8AC3E}">
        <p14:creationId xmlns:p14="http://schemas.microsoft.com/office/powerpoint/2010/main" val="3870902765"/>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03142-3993-CBAD-B1E7-DBAA780B872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F8A527-3B1B-A5F5-7A78-B32AE6455E91}"/>
              </a:ext>
            </a:extLst>
          </p:cNvPr>
          <p:cNvSpPr txBox="1">
            <a:spLocks noGrp="1"/>
          </p:cNvSpPr>
          <p:nvPr>
            <p:ph type="title"/>
          </p:nvPr>
        </p:nvSpPr>
        <p:spPr>
          <a:xfrm>
            <a:off x="110895" y="85726"/>
            <a:ext cx="4497299" cy="181460"/>
          </a:xfrm>
          <a:prstGeom prst="rect">
            <a:avLst/>
          </a:prstGeom>
        </p:spPr>
        <p:txBody>
          <a:bodyPr vert="horz" wrap="square" lIns="0" tIns="12065" rIns="0" bIns="0" rtlCol="0">
            <a:spAutoFit/>
          </a:bodyPr>
          <a:lstStyle/>
          <a:p>
            <a:pPr marL="12700">
              <a:lnSpc>
                <a:spcPct val="100000"/>
              </a:lnSpc>
              <a:spcBef>
                <a:spcPts val="95"/>
              </a:spcBef>
            </a:pPr>
            <a:r>
              <a:rPr lang="en-US" sz="1100" spc="-45" dirty="0">
                <a:latin typeface="Gill Sans"/>
              </a:rPr>
              <a:t>Surplus-Aware Optimizer Simulates Liability-Aligned, Capital-Efficient Frontiers</a:t>
            </a:r>
            <a:endParaRPr sz="1100" spc="-45" dirty="0">
              <a:latin typeface="Gill Sans"/>
            </a:endParaRPr>
          </a:p>
        </p:txBody>
      </p:sp>
      <p:grpSp>
        <p:nvGrpSpPr>
          <p:cNvPr id="3" name="object 3">
            <a:extLst>
              <a:ext uri="{FF2B5EF4-FFF2-40B4-BE49-F238E27FC236}">
                <a16:creationId xmlns:a16="http://schemas.microsoft.com/office/drawing/2014/main" id="{A597F02B-448E-2689-5A88-6122675F8D05}"/>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C8D09303-1888-CF49-AEAF-B01224750218}"/>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550F3FED-7A09-A059-8741-A87BD54061A0}"/>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70BDB0F0-C04D-D03D-6EE1-7C889ECF4144}"/>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8" name="object 8">
            <a:extLst>
              <a:ext uri="{FF2B5EF4-FFF2-40B4-BE49-F238E27FC236}">
                <a16:creationId xmlns:a16="http://schemas.microsoft.com/office/drawing/2014/main" id="{6D23B4F1-27D4-76BD-FEC9-EBF791DBC5E9}"/>
              </a:ext>
            </a:extLst>
          </p:cNvPr>
          <p:cNvSpPr txBox="1"/>
          <p:nvPr/>
        </p:nvSpPr>
        <p:spPr>
          <a:xfrm>
            <a:off x="4459465" y="3210329"/>
            <a:ext cx="131585" cy="125675"/>
          </a:xfrm>
          <a:prstGeom prst="rect">
            <a:avLst/>
          </a:prstGeom>
        </p:spPr>
        <p:txBody>
          <a:bodyPr vert="horz" wrap="square" lIns="0" tIns="17780" rIns="0" bIns="0" rtlCol="0">
            <a:spAutoFit/>
          </a:bodyPr>
          <a:lstStyle/>
          <a:p>
            <a:pPr marL="12700">
              <a:lnSpc>
                <a:spcPct val="100000"/>
              </a:lnSpc>
              <a:spcBef>
                <a:spcPts val="140"/>
              </a:spcBef>
            </a:pPr>
            <a:r>
              <a:rPr sz="700" spc="-50" dirty="0">
                <a:solidFill>
                  <a:srgbClr val="22373A"/>
                </a:solidFill>
                <a:latin typeface="Calibri"/>
                <a:cs typeface="Calibri"/>
              </a:rPr>
              <a:t>1</a:t>
            </a:r>
            <a:r>
              <a:rPr lang="en-US" sz="700" spc="-50" dirty="0">
                <a:solidFill>
                  <a:srgbClr val="22373A"/>
                </a:solidFill>
                <a:latin typeface="Calibri"/>
                <a:cs typeface="Calibri"/>
              </a:rPr>
              <a:t>2</a:t>
            </a:r>
            <a:endParaRPr sz="700" dirty="0">
              <a:latin typeface="Calibri"/>
              <a:cs typeface="Calibri"/>
            </a:endParaRPr>
          </a:p>
        </p:txBody>
      </p:sp>
      <p:graphicFrame>
        <p:nvGraphicFramePr>
          <p:cNvPr id="13" name="Table 12">
            <a:extLst>
              <a:ext uri="{FF2B5EF4-FFF2-40B4-BE49-F238E27FC236}">
                <a16:creationId xmlns:a16="http://schemas.microsoft.com/office/drawing/2014/main" id="{B0DBA85A-E087-2629-DB36-7C6738C56A17}"/>
              </a:ext>
            </a:extLst>
          </p:cNvPr>
          <p:cNvGraphicFramePr>
            <a:graphicFrameLocks noGrp="1"/>
          </p:cNvGraphicFramePr>
          <p:nvPr>
            <p:extLst>
              <p:ext uri="{D42A27DB-BD31-4B8C-83A1-F6EECF244321}">
                <p14:modId xmlns:p14="http://schemas.microsoft.com/office/powerpoint/2010/main" val="3051131340"/>
              </p:ext>
            </p:extLst>
          </p:nvPr>
        </p:nvGraphicFramePr>
        <p:xfrm>
          <a:off x="246696" y="692742"/>
          <a:ext cx="4114800" cy="2107998"/>
        </p:xfrm>
        <a:graphic>
          <a:graphicData uri="http://schemas.openxmlformats.org/drawingml/2006/table">
            <a:tbl>
              <a:tblPr/>
              <a:tblGrid>
                <a:gridCol w="991554">
                  <a:extLst>
                    <a:ext uri="{9D8B030D-6E8A-4147-A177-3AD203B41FA5}">
                      <a16:colId xmlns:a16="http://schemas.microsoft.com/office/drawing/2014/main" val="2818471089"/>
                    </a:ext>
                  </a:extLst>
                </a:gridCol>
                <a:gridCol w="3123246">
                  <a:extLst>
                    <a:ext uri="{9D8B030D-6E8A-4147-A177-3AD203B41FA5}">
                      <a16:colId xmlns:a16="http://schemas.microsoft.com/office/drawing/2014/main" val="3992754082"/>
                    </a:ext>
                  </a:extLst>
                </a:gridCol>
              </a:tblGrid>
              <a:tr h="161574">
                <a:tc>
                  <a:txBody>
                    <a:bodyPr/>
                    <a:lstStyle/>
                    <a:p>
                      <a:pPr>
                        <a:buNone/>
                      </a:pPr>
                      <a:r>
                        <a:rPr lang="en-US" sz="800" b="1" dirty="0">
                          <a:solidFill>
                            <a:schemeClr val="bg1"/>
                          </a:solidFill>
                          <a:latin typeface="Gill Sans"/>
                        </a:rPr>
                        <a:t>Element</a:t>
                      </a:r>
                      <a:endParaRPr lang="en-US" sz="800" dirty="0">
                        <a:solidFill>
                          <a:schemeClr val="bg1"/>
                        </a:solidFill>
                        <a:latin typeface="Gill Sans"/>
                      </a:endParaRP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tc>
                  <a:txBody>
                    <a:bodyPr/>
                    <a:lstStyle/>
                    <a:p>
                      <a:pPr>
                        <a:buNone/>
                      </a:pPr>
                      <a:r>
                        <a:rPr lang="en-US" sz="800" b="1" dirty="0">
                          <a:solidFill>
                            <a:schemeClr val="bg1"/>
                          </a:solidFill>
                          <a:latin typeface="Gill Sans"/>
                        </a:rPr>
                        <a:t>Summary</a:t>
                      </a:r>
                      <a:endParaRPr lang="en-US" sz="800" dirty="0">
                        <a:solidFill>
                          <a:schemeClr val="bg1"/>
                        </a:solidFill>
                        <a:latin typeface="Gill Sans"/>
                      </a:endParaRP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solidFill>
                      <a:srgbClr val="2D877E"/>
                    </a:solidFill>
                  </a:tcPr>
                </a:tc>
                <a:extLst>
                  <a:ext uri="{0D108BD9-81ED-4DB2-BD59-A6C34878D82A}">
                    <a16:rowId xmlns:a16="http://schemas.microsoft.com/office/drawing/2014/main" val="1675002972"/>
                  </a:ext>
                </a:extLst>
              </a:tr>
              <a:tr h="306987">
                <a:tc>
                  <a:txBody>
                    <a:bodyPr/>
                    <a:lstStyle/>
                    <a:p>
                      <a:pPr>
                        <a:buNone/>
                      </a:pPr>
                      <a:r>
                        <a:rPr lang="en-US" sz="800" b="0" dirty="0">
                          <a:latin typeface="Gill Sans"/>
                        </a:rPr>
                        <a:t>Objective</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800" dirty="0">
                          <a:latin typeface="Gill Sans"/>
                        </a:rPr>
                        <a:t>Maximize expected return net of surplus volatility and capital charge.</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9904362"/>
                  </a:ext>
                </a:extLst>
              </a:tr>
              <a:tr h="161574">
                <a:tc>
                  <a:txBody>
                    <a:bodyPr/>
                    <a:lstStyle/>
                    <a:p>
                      <a:pPr>
                        <a:buNone/>
                      </a:pPr>
                      <a:r>
                        <a:rPr lang="en-US" sz="800" b="0">
                          <a:latin typeface="Gill Sans"/>
                        </a:rPr>
                        <a:t>Key Formula</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800" dirty="0">
                          <a:latin typeface="Gill Sans"/>
                        </a:rPr>
                        <a:t>max (</a:t>
                      </a:r>
                      <a:r>
                        <a:rPr lang="el-GR" sz="800" dirty="0">
                          <a:latin typeface="Gill Sans"/>
                        </a:rPr>
                        <a:t>μ</a:t>
                      </a:r>
                      <a:r>
                        <a:rPr lang="en-US" sz="800" dirty="0">
                          <a:latin typeface="Gill Sans"/>
                        </a:rPr>
                        <a:t>ᵀw − </a:t>
                      </a:r>
                      <a:r>
                        <a:rPr lang="el-GR" sz="800" dirty="0">
                          <a:latin typeface="Gill Sans"/>
                        </a:rPr>
                        <a:t>λ(</a:t>
                      </a:r>
                      <a:r>
                        <a:rPr lang="en-US" sz="800" dirty="0">
                          <a:latin typeface="Gill Sans"/>
                        </a:rPr>
                        <a:t>wᵀ</a:t>
                      </a:r>
                      <a:r>
                        <a:rPr lang="el-GR" sz="800" dirty="0">
                          <a:latin typeface="Gill Sans"/>
                        </a:rPr>
                        <a:t>Σ</a:t>
                      </a:r>
                      <a:r>
                        <a:rPr lang="en-US" sz="800" dirty="0">
                          <a:latin typeface="Gill Sans"/>
                        </a:rPr>
                        <a:t>w) − </a:t>
                      </a:r>
                      <a:r>
                        <a:rPr lang="el-GR" sz="800" dirty="0">
                          <a:latin typeface="Gill Sans"/>
                        </a:rPr>
                        <a:t>ϕ(</a:t>
                      </a:r>
                      <a:r>
                        <a:rPr lang="en-US" sz="800" dirty="0" err="1">
                          <a:latin typeface="Gill Sans"/>
                        </a:rPr>
                        <a:t>cᵀw</a:t>
                      </a:r>
                      <a:r>
                        <a:rPr lang="en-US" sz="800" dirty="0">
                          <a:latin typeface="Gill Sans"/>
                        </a:rPr>
                        <a:t>))</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182657"/>
                  </a:ext>
                </a:extLst>
              </a:tr>
              <a:tr h="191866">
                <a:tc>
                  <a:txBody>
                    <a:bodyPr/>
                    <a:lstStyle/>
                    <a:p>
                      <a:pPr>
                        <a:buNone/>
                      </a:pPr>
                      <a:r>
                        <a:rPr lang="en-US" sz="800" b="0">
                          <a:latin typeface="Gill Sans"/>
                        </a:rPr>
                        <a:t>Risk Aversion (</a:t>
                      </a:r>
                      <a:r>
                        <a:rPr lang="el-GR" sz="800" b="0">
                          <a:latin typeface="Gill Sans"/>
                        </a:rPr>
                        <a:t>λ)</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800" dirty="0">
                          <a:latin typeface="Gill Sans"/>
                        </a:rPr>
                        <a:t>Controls penalty for surplus volatility.</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6393435"/>
                  </a:ext>
                </a:extLst>
              </a:tr>
              <a:tr h="249427">
                <a:tc>
                  <a:txBody>
                    <a:bodyPr/>
                    <a:lstStyle/>
                    <a:p>
                      <a:pPr>
                        <a:buNone/>
                      </a:pPr>
                      <a:r>
                        <a:rPr lang="en-US" sz="800" b="0" dirty="0">
                          <a:latin typeface="Gill Sans"/>
                        </a:rPr>
                        <a:t>Capital Penalty (</a:t>
                      </a:r>
                      <a:r>
                        <a:rPr lang="el-GR" sz="800" b="0" dirty="0">
                          <a:latin typeface="Gill Sans"/>
                        </a:rPr>
                        <a:t>ϕ)</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800" dirty="0">
                          <a:latin typeface="Gill Sans"/>
                        </a:rPr>
                        <a:t>Penalizes capital-intensive allocations using NAIC RBC charges.</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4708528"/>
                  </a:ext>
                </a:extLst>
              </a:tr>
              <a:tr h="249427">
                <a:tc>
                  <a:txBody>
                    <a:bodyPr/>
                    <a:lstStyle/>
                    <a:p>
                      <a:pPr>
                        <a:buNone/>
                      </a:pPr>
                      <a:r>
                        <a:rPr lang="en-US" sz="800" b="0" dirty="0">
                          <a:latin typeface="Gill Sans"/>
                        </a:rPr>
                        <a:t>Robustness</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800" dirty="0">
                          <a:latin typeface="Gill Sans"/>
                        </a:rPr>
                        <a:t>Monte Carlo resampling across 100 capital market scenarios.</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3016477"/>
                  </a:ext>
                </a:extLst>
              </a:tr>
              <a:tr h="249427">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800" b="0" dirty="0">
                          <a:latin typeface="Gill Sans"/>
                          <a:cs typeface="Lucida Sans Unicode" panose="020B0602030504020204" pitchFamily="34" charset="0"/>
                        </a:rPr>
                        <a:t>Portfolio Constraints</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800" dirty="0">
                          <a:latin typeface="Gill Sans"/>
                          <a:cs typeface="Lucida Sans Unicode" panose="020B0602030504020204" pitchFamily="34" charset="0"/>
                        </a:rPr>
                        <a:t>Asset weights: 0%–12%, Credit quality ≥ A+, BBB ≤ 15%, below IG ≤ 5%</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9016004"/>
                  </a:ext>
                </a:extLst>
              </a:tr>
              <a:tr h="249427">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800" b="0" dirty="0">
                          <a:latin typeface="Gill Sans"/>
                          <a:cs typeface="Lucida Sans Unicode" panose="020B0602030504020204" pitchFamily="34" charset="0"/>
                        </a:rPr>
                        <a:t>Strategic Asset Limits</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800" dirty="0">
                          <a:latin typeface="Gill Sans"/>
                          <a:cs typeface="Lucida Sans Unicode" panose="020B0602030504020204" pitchFamily="34" charset="0"/>
                        </a:rPr>
                        <a:t>Strategic Assets ≤ 35%, Private Credit &amp; Mortgage Loans ≤ 60%, RE ≤ 5%, </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1608063"/>
                  </a:ext>
                </a:extLst>
              </a:tr>
              <a:tr h="288289">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800" b="0" dirty="0">
                          <a:latin typeface="Gill Sans"/>
                          <a:cs typeface="Lucida Sans Unicode" panose="020B0602030504020204" pitchFamily="34" charset="0"/>
                        </a:rPr>
                        <a:t>Liability Matching</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800" dirty="0">
                          <a:latin typeface="Gill Sans"/>
                          <a:cs typeface="Lucida Sans Unicode" panose="020B0602030504020204" pitchFamily="34" charset="0"/>
                        </a:rPr>
                        <a:t>Duration within ±1.5Y of liabilities, optional key-rate duration (KRD) matching active</a:t>
                      </a:r>
                    </a:p>
                  </a:txBody>
                  <a:tcPr marL="33539" marR="33539" marT="16770" marB="167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8777699"/>
                  </a:ext>
                </a:extLst>
              </a:tr>
            </a:tbl>
          </a:graphicData>
        </a:graphic>
      </p:graphicFrame>
      <p:sp>
        <p:nvSpPr>
          <p:cNvPr id="15" name="object 7">
            <a:extLst>
              <a:ext uri="{FF2B5EF4-FFF2-40B4-BE49-F238E27FC236}">
                <a16:creationId xmlns:a16="http://schemas.microsoft.com/office/drawing/2014/main" id="{BC126B56-19D2-E0AB-FC02-95D3982CDDE3}"/>
              </a:ext>
            </a:extLst>
          </p:cNvPr>
          <p:cNvSpPr txBox="1"/>
          <p:nvPr/>
        </p:nvSpPr>
        <p:spPr>
          <a:xfrm>
            <a:off x="160088" y="2890482"/>
            <a:ext cx="4288015" cy="119905"/>
          </a:xfrm>
          <a:prstGeom prst="rect">
            <a:avLst/>
          </a:prstGeom>
        </p:spPr>
        <p:txBody>
          <a:bodyPr vert="horz" wrap="square" lIns="0" tIns="12065" rIns="0" bIns="0" rtlCol="0">
            <a:spAutoFit/>
          </a:bodyPr>
          <a:lstStyle/>
          <a:p>
            <a:pPr marL="92710" algn="just">
              <a:lnSpc>
                <a:spcPct val="100000"/>
              </a:lnSpc>
              <a:spcBef>
                <a:spcPts val="300"/>
              </a:spcBef>
              <a:buSzPct val="130000"/>
            </a:pPr>
            <a:r>
              <a:rPr lang="en-US" sz="700" i="1" dirty="0">
                <a:latin typeface="Gill Sans"/>
                <a:cs typeface="Lucida Sans Unicode" panose="020B0602030504020204" pitchFamily="34" charset="0"/>
              </a:rPr>
              <a:t>Framework reflects realistic insurer constraints and surplus-driven logic, not actual internal allocation tools</a:t>
            </a:r>
          </a:p>
        </p:txBody>
      </p:sp>
    </p:spTree>
    <p:extLst>
      <p:ext uri="{BB962C8B-B14F-4D97-AF65-F5344CB8AC3E}">
        <p14:creationId xmlns:p14="http://schemas.microsoft.com/office/powerpoint/2010/main" val="3751636587"/>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CEF8-2578-AE04-248D-4E3FE601A6B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006990D-6007-ADD3-CB95-CD10EE6F2C54}"/>
              </a:ext>
            </a:extLst>
          </p:cNvPr>
          <p:cNvSpPr txBox="1">
            <a:spLocks noGrp="1"/>
          </p:cNvSpPr>
          <p:nvPr>
            <p:ph type="title"/>
          </p:nvPr>
        </p:nvSpPr>
        <p:spPr>
          <a:xfrm>
            <a:off x="110895" y="85726"/>
            <a:ext cx="4497299" cy="181460"/>
          </a:xfrm>
          <a:prstGeom prst="rect">
            <a:avLst/>
          </a:prstGeom>
        </p:spPr>
        <p:txBody>
          <a:bodyPr vert="horz" wrap="square" lIns="0" tIns="12065" rIns="0" bIns="0" rtlCol="0">
            <a:spAutoFit/>
          </a:bodyPr>
          <a:lstStyle/>
          <a:p>
            <a:pPr marL="12700">
              <a:lnSpc>
                <a:spcPct val="100000"/>
              </a:lnSpc>
              <a:spcBef>
                <a:spcPts val="95"/>
              </a:spcBef>
            </a:pPr>
            <a:r>
              <a:rPr lang="en-US" sz="1100" spc="-45" dirty="0">
                <a:latin typeface="Gill Sans"/>
              </a:rPr>
              <a:t>Simulating Surplus Under Macro Risk Reveals RMSFE Portfolios Are Superior</a:t>
            </a:r>
            <a:endParaRPr sz="1100" spc="-45" dirty="0">
              <a:latin typeface="Gill Sans"/>
            </a:endParaRPr>
          </a:p>
        </p:txBody>
      </p:sp>
      <p:grpSp>
        <p:nvGrpSpPr>
          <p:cNvPr id="3" name="object 3">
            <a:extLst>
              <a:ext uri="{FF2B5EF4-FFF2-40B4-BE49-F238E27FC236}">
                <a16:creationId xmlns:a16="http://schemas.microsoft.com/office/drawing/2014/main" id="{753950FE-184C-139E-5D45-384E7BE9D133}"/>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2D3F12D3-5487-BB7D-C4A1-787C37B8E476}"/>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1451CFDC-0B2C-B3F9-DF71-DC7F0AA9C7CC}"/>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39040909-0A87-EF55-35B3-9372F1594A47}"/>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8" name="object 8">
            <a:extLst>
              <a:ext uri="{FF2B5EF4-FFF2-40B4-BE49-F238E27FC236}">
                <a16:creationId xmlns:a16="http://schemas.microsoft.com/office/drawing/2014/main" id="{91BA402C-2322-9C2F-23BA-9F47E0C40C84}"/>
              </a:ext>
            </a:extLst>
          </p:cNvPr>
          <p:cNvSpPr txBox="1"/>
          <p:nvPr/>
        </p:nvSpPr>
        <p:spPr>
          <a:xfrm>
            <a:off x="4459464" y="3210329"/>
            <a:ext cx="148729" cy="125675"/>
          </a:xfrm>
          <a:prstGeom prst="rect">
            <a:avLst/>
          </a:prstGeom>
        </p:spPr>
        <p:txBody>
          <a:bodyPr vert="horz" wrap="square" lIns="0" tIns="17780" rIns="0" bIns="0" rtlCol="0">
            <a:spAutoFit/>
          </a:bodyPr>
          <a:lstStyle/>
          <a:p>
            <a:pPr marL="12700">
              <a:lnSpc>
                <a:spcPct val="100000"/>
              </a:lnSpc>
              <a:spcBef>
                <a:spcPts val="140"/>
              </a:spcBef>
            </a:pPr>
            <a:r>
              <a:rPr sz="700" spc="-50" dirty="0">
                <a:solidFill>
                  <a:srgbClr val="22373A"/>
                </a:solidFill>
                <a:latin typeface="Calibri"/>
                <a:cs typeface="Calibri"/>
              </a:rPr>
              <a:t>1</a:t>
            </a:r>
            <a:r>
              <a:rPr lang="en-US" sz="700" spc="-50" dirty="0">
                <a:solidFill>
                  <a:srgbClr val="22373A"/>
                </a:solidFill>
                <a:latin typeface="Calibri"/>
                <a:cs typeface="Calibri"/>
              </a:rPr>
              <a:t>3</a:t>
            </a:r>
            <a:endParaRPr sz="700" dirty="0">
              <a:latin typeface="Calibri"/>
              <a:cs typeface="Calibri"/>
            </a:endParaRPr>
          </a:p>
        </p:txBody>
      </p:sp>
      <p:sp>
        <p:nvSpPr>
          <p:cNvPr id="7" name="object 7">
            <a:extLst>
              <a:ext uri="{FF2B5EF4-FFF2-40B4-BE49-F238E27FC236}">
                <a16:creationId xmlns:a16="http://schemas.microsoft.com/office/drawing/2014/main" id="{0B5E9E49-EC0D-BF50-D18A-3B66B2C89911}"/>
              </a:ext>
            </a:extLst>
          </p:cNvPr>
          <p:cNvSpPr txBox="1"/>
          <p:nvPr/>
        </p:nvSpPr>
        <p:spPr>
          <a:xfrm>
            <a:off x="171449" y="479139"/>
            <a:ext cx="4288015" cy="950901"/>
          </a:xfrm>
          <a:prstGeom prst="rect">
            <a:avLst/>
          </a:prstGeom>
        </p:spPr>
        <p:txBody>
          <a:bodyPr vert="horz" wrap="square" lIns="0" tIns="12065" rIns="0" bIns="0" rtlCol="0">
            <a:spAutoFit/>
          </a:bodyPr>
          <a:lstStyle/>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A multi-factor model links asset returns to macro variables (rates, curve, credit spreads, equities), estimating both regime-specific sensitivities and idiosyncratic risk.</a:t>
            </a:r>
          </a:p>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Joint simulations of assets and liabilities over 10,000 macro scenarios show that portfolios built with RMSFE risk outperformed those built with volatility risk, especially in terms of long-term surplus stability.</a:t>
            </a:r>
          </a:p>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RMSFE portfolios deliver higher median surplus growth, lower shortfall risk, and greater capital efficiency, thanks to better alignment with long-horizon liability dynamics and macro risk structure.</a:t>
            </a:r>
          </a:p>
        </p:txBody>
      </p:sp>
      <p:graphicFrame>
        <p:nvGraphicFramePr>
          <p:cNvPr id="10" name="Table 9">
            <a:extLst>
              <a:ext uri="{FF2B5EF4-FFF2-40B4-BE49-F238E27FC236}">
                <a16:creationId xmlns:a16="http://schemas.microsoft.com/office/drawing/2014/main" id="{BA219F22-1284-BA7D-F50D-E243E13AE32F}"/>
              </a:ext>
            </a:extLst>
          </p:cNvPr>
          <p:cNvGraphicFramePr>
            <a:graphicFrameLocks noGrp="1"/>
          </p:cNvGraphicFramePr>
          <p:nvPr>
            <p:extLst>
              <p:ext uri="{D42A27DB-BD31-4B8C-83A1-F6EECF244321}">
                <p14:modId xmlns:p14="http://schemas.microsoft.com/office/powerpoint/2010/main" val="960479994"/>
              </p:ext>
            </p:extLst>
          </p:nvPr>
        </p:nvGraphicFramePr>
        <p:xfrm>
          <a:off x="323850" y="1639389"/>
          <a:ext cx="4038600" cy="1157786"/>
        </p:xfrm>
        <a:graphic>
          <a:graphicData uri="http://schemas.openxmlformats.org/drawingml/2006/table">
            <a:tbl>
              <a:tblPr firstRow="1" firstCol="1" bandRow="1"/>
              <a:tblGrid>
                <a:gridCol w="759347">
                  <a:extLst>
                    <a:ext uri="{9D8B030D-6E8A-4147-A177-3AD203B41FA5}">
                      <a16:colId xmlns:a16="http://schemas.microsoft.com/office/drawing/2014/main" val="3237547039"/>
                    </a:ext>
                  </a:extLst>
                </a:gridCol>
                <a:gridCol w="1446375">
                  <a:extLst>
                    <a:ext uri="{9D8B030D-6E8A-4147-A177-3AD203B41FA5}">
                      <a16:colId xmlns:a16="http://schemas.microsoft.com/office/drawing/2014/main" val="3857987224"/>
                    </a:ext>
                  </a:extLst>
                </a:gridCol>
                <a:gridCol w="823228">
                  <a:extLst>
                    <a:ext uri="{9D8B030D-6E8A-4147-A177-3AD203B41FA5}">
                      <a16:colId xmlns:a16="http://schemas.microsoft.com/office/drawing/2014/main" val="3561075384"/>
                    </a:ext>
                  </a:extLst>
                </a:gridCol>
                <a:gridCol w="1009650">
                  <a:extLst>
                    <a:ext uri="{9D8B030D-6E8A-4147-A177-3AD203B41FA5}">
                      <a16:colId xmlns:a16="http://schemas.microsoft.com/office/drawing/2014/main" val="1741558769"/>
                    </a:ext>
                  </a:extLst>
                </a:gridCol>
              </a:tblGrid>
              <a:tr h="165398">
                <a:tc>
                  <a:txBody>
                    <a:bodyPr/>
                    <a:lstStyle/>
                    <a:p>
                      <a:pPr marL="0" marR="0">
                        <a:lnSpc>
                          <a:spcPct val="115000"/>
                        </a:lnSpc>
                        <a:buNone/>
                      </a:pPr>
                      <a:r>
                        <a:rPr lang="en-US" sz="700" b="1" kern="100" dirty="0">
                          <a:solidFill>
                            <a:srgbClr val="FFFFFF"/>
                          </a:solidFill>
                          <a:effectLst/>
                          <a:latin typeface="Gill Sans"/>
                          <a:ea typeface="Times New Roman" panose="02020603050405020304" pitchFamily="18" charset="0"/>
                        </a:rPr>
                        <a:t>Company</a:t>
                      </a:r>
                      <a:endParaRPr lang="en-US" sz="800" kern="100" dirty="0">
                        <a:effectLst/>
                        <a:latin typeface="Gill Sans"/>
                        <a:ea typeface="Times New Roman" panose="02020603050405020304" pitchFamily="18" charset="0"/>
                      </a:endParaRPr>
                    </a:p>
                  </a:txBody>
                  <a:tcPr marL="5704" marR="5704" marT="5704"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marL="0" marR="0" algn="ctr">
                        <a:lnSpc>
                          <a:spcPct val="115000"/>
                        </a:lnSpc>
                        <a:buNone/>
                      </a:pPr>
                      <a:r>
                        <a:rPr lang="en-US" sz="700" b="1" kern="100" dirty="0">
                          <a:solidFill>
                            <a:srgbClr val="FFFFFF"/>
                          </a:solidFill>
                          <a:effectLst/>
                          <a:latin typeface="Gill Sans"/>
                          <a:ea typeface="Times New Roman" panose="02020603050405020304" pitchFamily="18" charset="0"/>
                        </a:rPr>
                        <a:t>Δ Surplus CAGR (RMSFE–VOL)</a:t>
                      </a:r>
                      <a:endParaRPr lang="en-US" sz="800" kern="100" dirty="0">
                        <a:effectLst/>
                        <a:latin typeface="Gill Sans"/>
                        <a:ea typeface="Times New Roman" panose="02020603050405020304" pitchFamily="18" charset="0"/>
                      </a:endParaRPr>
                    </a:p>
                  </a:txBody>
                  <a:tcPr marL="5704" marR="5704" marT="5704"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marL="0" marR="0" algn="ctr">
                        <a:lnSpc>
                          <a:spcPct val="115000"/>
                        </a:lnSpc>
                        <a:buNone/>
                      </a:pPr>
                      <a:r>
                        <a:rPr lang="en-US" sz="700" b="1" kern="100">
                          <a:solidFill>
                            <a:srgbClr val="FFFFFF"/>
                          </a:solidFill>
                          <a:effectLst/>
                          <a:latin typeface="Gill Sans"/>
                          <a:ea typeface="Times New Roman" panose="02020603050405020304" pitchFamily="18" charset="0"/>
                        </a:rPr>
                        <a:t>Δ P(Surplus&lt;0)</a:t>
                      </a:r>
                      <a:endParaRPr lang="en-US" sz="800" kern="100">
                        <a:effectLst/>
                        <a:latin typeface="Gill Sans"/>
                        <a:ea typeface="Times New Roman" panose="02020603050405020304" pitchFamily="18" charset="0"/>
                      </a:endParaRPr>
                    </a:p>
                  </a:txBody>
                  <a:tcPr marL="5704" marR="5704" marT="5704"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marL="0" marR="0" algn="ctr">
                        <a:lnSpc>
                          <a:spcPct val="115000"/>
                        </a:lnSpc>
                        <a:buNone/>
                      </a:pPr>
                      <a:r>
                        <a:rPr lang="en-US" sz="700" b="1" kern="100">
                          <a:solidFill>
                            <a:srgbClr val="FFFFFF"/>
                          </a:solidFill>
                          <a:effectLst/>
                          <a:latin typeface="Gill Sans"/>
                          <a:ea typeface="Times New Roman" panose="02020603050405020304" pitchFamily="18" charset="0"/>
                        </a:rPr>
                        <a:t>Δ Surplus/RBC</a:t>
                      </a:r>
                      <a:endParaRPr lang="en-US" sz="800" kern="100">
                        <a:effectLst/>
                        <a:latin typeface="Gill Sans"/>
                        <a:ea typeface="Times New Roman" panose="02020603050405020304" pitchFamily="18" charset="0"/>
                      </a:endParaRPr>
                    </a:p>
                  </a:txBody>
                  <a:tcPr marL="5704" marR="5704" marT="5704"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3013679921"/>
                  </a:ext>
                </a:extLst>
              </a:tr>
              <a:tr h="165398">
                <a:tc>
                  <a:txBody>
                    <a:bodyPr/>
                    <a:lstStyle/>
                    <a:p>
                      <a:pPr marL="0" marR="0">
                        <a:lnSpc>
                          <a:spcPct val="115000"/>
                        </a:lnSpc>
                        <a:buNone/>
                      </a:pPr>
                      <a:r>
                        <a:rPr lang="en-US" sz="700" kern="100" dirty="0">
                          <a:effectLst/>
                          <a:latin typeface="Gill Sans"/>
                          <a:ea typeface="Times New Roman" panose="02020603050405020304" pitchFamily="18" charset="0"/>
                        </a:rPr>
                        <a:t>Brighthouse</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+0.42%</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−7.79%</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+0.03</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751932506"/>
                  </a:ext>
                </a:extLst>
              </a:tr>
              <a:tr h="165398">
                <a:tc>
                  <a:txBody>
                    <a:bodyPr/>
                    <a:lstStyle/>
                    <a:p>
                      <a:pPr marL="0" marR="0">
                        <a:lnSpc>
                          <a:spcPct val="115000"/>
                        </a:lnSpc>
                        <a:buNone/>
                      </a:pPr>
                      <a:r>
                        <a:rPr lang="en-US" sz="700" kern="100">
                          <a:effectLst/>
                          <a:latin typeface="Gill Sans"/>
                          <a:ea typeface="Times New Roman" panose="02020603050405020304" pitchFamily="18" charset="0"/>
                        </a:rPr>
                        <a:t>Corebridge</a:t>
                      </a:r>
                      <a:endParaRPr lang="en-US" sz="800" kern="10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+0.14%</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−0.63%</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+0.11</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959808096"/>
                  </a:ext>
                </a:extLst>
              </a:tr>
              <a:tr h="165398">
                <a:tc>
                  <a:txBody>
                    <a:bodyPr/>
                    <a:lstStyle/>
                    <a:p>
                      <a:pPr marL="0" marR="0">
                        <a:lnSpc>
                          <a:spcPct val="115000"/>
                        </a:lnSpc>
                        <a:buNone/>
                      </a:pPr>
                      <a:r>
                        <a:rPr lang="en-US" sz="700" kern="100">
                          <a:effectLst/>
                          <a:latin typeface="Gill Sans"/>
                          <a:ea typeface="Times New Roman" panose="02020603050405020304" pitchFamily="18" charset="0"/>
                        </a:rPr>
                        <a:t>MetLife</a:t>
                      </a:r>
                      <a:endParaRPr lang="en-US" sz="800" kern="10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+0.30%</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−6.32%</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+0.07</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465523260"/>
                  </a:ext>
                </a:extLst>
              </a:tr>
              <a:tr h="165398">
                <a:tc>
                  <a:txBody>
                    <a:bodyPr/>
                    <a:lstStyle/>
                    <a:p>
                      <a:pPr marL="0" marR="0">
                        <a:lnSpc>
                          <a:spcPct val="115000"/>
                        </a:lnSpc>
                        <a:buNone/>
                      </a:pPr>
                      <a:r>
                        <a:rPr lang="en-US" sz="700" kern="100">
                          <a:effectLst/>
                          <a:latin typeface="Gill Sans"/>
                          <a:ea typeface="Times New Roman" panose="02020603050405020304" pitchFamily="18" charset="0"/>
                        </a:rPr>
                        <a:t>Principal</a:t>
                      </a:r>
                      <a:endParaRPr lang="en-US" sz="800" kern="10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+0.16%</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−2.03%</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+0.08</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738468516"/>
                  </a:ext>
                </a:extLst>
              </a:tr>
              <a:tr h="165398">
                <a:tc>
                  <a:txBody>
                    <a:bodyPr/>
                    <a:lstStyle/>
                    <a:p>
                      <a:pPr marL="0" marR="0">
                        <a:lnSpc>
                          <a:spcPct val="115000"/>
                        </a:lnSpc>
                        <a:buNone/>
                      </a:pPr>
                      <a:r>
                        <a:rPr lang="en-US" sz="700" kern="100">
                          <a:effectLst/>
                          <a:latin typeface="Gill Sans"/>
                          <a:ea typeface="Times New Roman" panose="02020603050405020304" pitchFamily="18" charset="0"/>
                        </a:rPr>
                        <a:t>Prudential</a:t>
                      </a:r>
                      <a:endParaRPr lang="en-US" sz="800" kern="10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+0.10%</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−2.26%</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+0.02</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563660276"/>
                  </a:ext>
                </a:extLst>
              </a:tr>
              <a:tr h="165398">
                <a:tc>
                  <a:txBody>
                    <a:bodyPr/>
                    <a:lstStyle/>
                    <a:p>
                      <a:pPr marL="0" marR="0">
                        <a:lnSpc>
                          <a:spcPct val="115000"/>
                        </a:lnSpc>
                        <a:buNone/>
                      </a:pPr>
                      <a:r>
                        <a:rPr lang="en-US" sz="700" kern="100" dirty="0">
                          <a:effectLst/>
                          <a:latin typeface="Gill Sans"/>
                          <a:ea typeface="Times New Roman" panose="02020603050405020304" pitchFamily="18" charset="0"/>
                        </a:rPr>
                        <a:t>Voya</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+0.15%</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−2.14%</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marL="0" marR="0" algn="ctr">
                        <a:lnSpc>
                          <a:spcPct val="115000"/>
                        </a:lnSpc>
                        <a:buNone/>
                      </a:pPr>
                      <a:r>
                        <a:rPr lang="en-US" sz="700" kern="100" dirty="0">
                          <a:effectLst/>
                          <a:latin typeface="Gill Sans"/>
                          <a:ea typeface="Times New Roman" panose="02020603050405020304" pitchFamily="18" charset="0"/>
                        </a:rPr>
                        <a:t>+0.07</a:t>
                      </a:r>
                      <a:endParaRPr lang="en-US" sz="800" kern="100" dirty="0">
                        <a:effectLst/>
                        <a:latin typeface="Gill Sans"/>
                        <a:ea typeface="Times New Roman" panose="02020603050405020304" pitchFamily="18" charset="0"/>
                      </a:endParaRPr>
                    </a:p>
                  </a:txBody>
                  <a:tcPr marL="5704" marR="5704" marT="5704"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379187385"/>
                  </a:ext>
                </a:extLst>
              </a:tr>
            </a:tbl>
          </a:graphicData>
        </a:graphic>
      </p:graphicFrame>
    </p:spTree>
    <p:extLst>
      <p:ext uri="{BB962C8B-B14F-4D97-AF65-F5344CB8AC3E}">
        <p14:creationId xmlns:p14="http://schemas.microsoft.com/office/powerpoint/2010/main" val="302890835"/>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7525F-BFC2-4CDE-EF06-407278595EAF}"/>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5DCF6721-ED97-C481-BC82-EF60D859F2F4}"/>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9860ADB1-B228-FD99-BDAE-64E77386E321}"/>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CECCFDC5-D148-3299-3FE4-06120966D5E1}"/>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C22CB4C0-617F-272C-9883-11B510F38ADB}"/>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8" name="object 8">
            <a:extLst>
              <a:ext uri="{FF2B5EF4-FFF2-40B4-BE49-F238E27FC236}">
                <a16:creationId xmlns:a16="http://schemas.microsoft.com/office/drawing/2014/main" id="{997D5C40-E67B-DC4F-1899-4424BCCE5E15}"/>
              </a:ext>
            </a:extLst>
          </p:cNvPr>
          <p:cNvSpPr txBox="1"/>
          <p:nvPr/>
        </p:nvSpPr>
        <p:spPr>
          <a:xfrm>
            <a:off x="4459465" y="3210329"/>
            <a:ext cx="148730" cy="125675"/>
          </a:xfrm>
          <a:prstGeom prst="rect">
            <a:avLst/>
          </a:prstGeom>
        </p:spPr>
        <p:txBody>
          <a:bodyPr vert="horz" wrap="square" lIns="0" tIns="17780" rIns="0" bIns="0" rtlCol="0">
            <a:spAutoFit/>
          </a:bodyPr>
          <a:lstStyle/>
          <a:p>
            <a:pPr marL="12700">
              <a:lnSpc>
                <a:spcPct val="100000"/>
              </a:lnSpc>
              <a:spcBef>
                <a:spcPts val="140"/>
              </a:spcBef>
            </a:pPr>
            <a:r>
              <a:rPr sz="700" spc="-50" dirty="0">
                <a:solidFill>
                  <a:srgbClr val="22373A"/>
                </a:solidFill>
                <a:latin typeface="Calibri"/>
                <a:cs typeface="Calibri"/>
              </a:rPr>
              <a:t>1</a:t>
            </a:r>
            <a:r>
              <a:rPr lang="en-US" sz="700" spc="-50" dirty="0">
                <a:solidFill>
                  <a:srgbClr val="22373A"/>
                </a:solidFill>
                <a:latin typeface="Calibri"/>
                <a:cs typeface="Calibri"/>
              </a:rPr>
              <a:t>4</a:t>
            </a:r>
            <a:endParaRPr sz="700" dirty="0">
              <a:latin typeface="Calibri"/>
              <a:cs typeface="Calibri"/>
            </a:endParaRPr>
          </a:p>
        </p:txBody>
      </p:sp>
      <p:sp>
        <p:nvSpPr>
          <p:cNvPr id="7" name="object 7">
            <a:extLst>
              <a:ext uri="{FF2B5EF4-FFF2-40B4-BE49-F238E27FC236}">
                <a16:creationId xmlns:a16="http://schemas.microsoft.com/office/drawing/2014/main" id="{06E42F01-32FF-52BB-69F5-245B20022ECC}"/>
              </a:ext>
            </a:extLst>
          </p:cNvPr>
          <p:cNvSpPr txBox="1"/>
          <p:nvPr/>
        </p:nvSpPr>
        <p:spPr>
          <a:xfrm>
            <a:off x="171450" y="1404705"/>
            <a:ext cx="4288015" cy="289182"/>
          </a:xfrm>
          <a:prstGeom prst="rect">
            <a:avLst/>
          </a:prstGeom>
        </p:spPr>
        <p:txBody>
          <a:bodyPr vert="horz" wrap="square" lIns="0" tIns="12065" rIns="0" bIns="0" rtlCol="0">
            <a:spAutoFit/>
          </a:bodyPr>
          <a:lstStyle/>
          <a:p>
            <a:pPr marL="92710" algn="just">
              <a:lnSpc>
                <a:spcPct val="100000"/>
              </a:lnSpc>
              <a:spcBef>
                <a:spcPts val="300"/>
              </a:spcBef>
              <a:buSzPct val="130000"/>
            </a:pPr>
            <a:r>
              <a:rPr lang="en-US" b="1" dirty="0">
                <a:latin typeface="Gill Sans"/>
                <a:cs typeface="Lucida Sans Unicode" panose="020B0602030504020204" pitchFamily="34" charset="0"/>
              </a:rPr>
              <a:t>Appendix</a:t>
            </a:r>
          </a:p>
        </p:txBody>
      </p:sp>
      <p:sp>
        <p:nvSpPr>
          <p:cNvPr id="11" name="TextBox 10">
            <a:extLst>
              <a:ext uri="{FF2B5EF4-FFF2-40B4-BE49-F238E27FC236}">
                <a16:creationId xmlns:a16="http://schemas.microsoft.com/office/drawing/2014/main" id="{23303DB4-BFD0-9969-5CAE-C9D3969A127A}"/>
              </a:ext>
            </a:extLst>
          </p:cNvPr>
          <p:cNvSpPr txBox="1"/>
          <p:nvPr/>
        </p:nvSpPr>
        <p:spPr>
          <a:xfrm>
            <a:off x="171450" y="1811161"/>
            <a:ext cx="4267200" cy="507831"/>
          </a:xfrm>
          <a:prstGeom prst="rect">
            <a:avLst/>
          </a:prstGeom>
          <a:noFill/>
        </p:spPr>
        <p:txBody>
          <a:bodyPr wrap="square">
            <a:spAutoFit/>
          </a:bodyPr>
          <a:lstStyle/>
          <a:p>
            <a:r>
              <a:rPr lang="en-US" sz="900" dirty="0">
                <a:solidFill>
                  <a:schemeClr val="tx1"/>
                </a:solidFill>
                <a:latin typeface="Gill Sans"/>
              </a:rPr>
              <a:t>All the materials and sources used are located on </a:t>
            </a:r>
            <a:r>
              <a:rPr lang="en-US" sz="900" dirty="0">
                <a:solidFill>
                  <a:schemeClr val="tx1"/>
                </a:solidFill>
                <a:latin typeface="Gill Sans"/>
                <a:hlinkClick r:id="rId2">
                  <a:extLst>
                    <a:ext uri="{A12FA001-AC4F-418D-AE19-62706E023703}">
                      <ahyp:hlinkClr xmlns:ahyp="http://schemas.microsoft.com/office/drawing/2018/hyperlinkcolor" val="tx"/>
                    </a:ext>
                  </a:extLst>
                </a:hlinkClick>
              </a:rPr>
              <a:t>this drive</a:t>
            </a:r>
            <a:r>
              <a:rPr lang="en-US" sz="900" dirty="0">
                <a:solidFill>
                  <a:schemeClr val="tx1"/>
                </a:solidFill>
                <a:latin typeface="Gill Sans"/>
              </a:rPr>
              <a:t>, and </a:t>
            </a:r>
            <a:r>
              <a:rPr lang="en-US" sz="900" dirty="0">
                <a:solidFill>
                  <a:schemeClr val="tx1"/>
                </a:solidFill>
                <a:latin typeface="Gill Sans"/>
                <a:hlinkClick r:id="rId3">
                  <a:extLst>
                    <a:ext uri="{A12FA001-AC4F-418D-AE19-62706E023703}">
                      <ahyp:hlinkClr xmlns:ahyp="http://schemas.microsoft.com/office/drawing/2018/hyperlinkcolor" val="tx"/>
                    </a:ext>
                  </a:extLst>
                </a:hlinkClick>
              </a:rPr>
              <a:t>this GitHub repository </a:t>
            </a:r>
            <a:r>
              <a:rPr lang="en-US" sz="900" dirty="0">
                <a:solidFill>
                  <a:schemeClr val="tx1"/>
                </a:solidFill>
                <a:latin typeface="Gill Sans"/>
              </a:rPr>
              <a:t>contains all the files for the project, including the paper (longer, more detailed) version of this analysis.</a:t>
            </a:r>
          </a:p>
        </p:txBody>
      </p:sp>
    </p:spTree>
    <p:extLst>
      <p:ext uri="{BB962C8B-B14F-4D97-AF65-F5344CB8AC3E}">
        <p14:creationId xmlns:p14="http://schemas.microsoft.com/office/powerpoint/2010/main" val="1513671467"/>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128F7-0459-3E33-0D1C-85BEEA60D2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B0CC5E9-1CE8-F03E-B8D1-33F98EB4DEAD}"/>
              </a:ext>
            </a:extLst>
          </p:cNvPr>
          <p:cNvSpPr txBox="1">
            <a:spLocks noGrp="1"/>
          </p:cNvSpPr>
          <p:nvPr>
            <p:ph type="title"/>
          </p:nvPr>
        </p:nvSpPr>
        <p:spPr>
          <a:xfrm>
            <a:off x="110895" y="85726"/>
            <a:ext cx="4497299" cy="166071"/>
          </a:xfrm>
          <a:prstGeom prst="rect">
            <a:avLst/>
          </a:prstGeom>
        </p:spPr>
        <p:txBody>
          <a:bodyPr vert="horz" wrap="square" lIns="0" tIns="12065" rIns="0" bIns="0" rtlCol="0">
            <a:spAutoFit/>
          </a:bodyPr>
          <a:lstStyle/>
          <a:p>
            <a:pPr marL="12700">
              <a:lnSpc>
                <a:spcPct val="100000"/>
              </a:lnSpc>
              <a:spcBef>
                <a:spcPts val="95"/>
              </a:spcBef>
            </a:pPr>
            <a:r>
              <a:rPr lang="en-US" sz="1000" spc="-45" dirty="0">
                <a:latin typeface="Gill Sans"/>
              </a:rPr>
              <a:t>Brighthouse’s Long-Dated Liabilities Benefit from Duration Extension and Higher Capital Efficiency</a:t>
            </a:r>
          </a:p>
        </p:txBody>
      </p:sp>
      <p:grpSp>
        <p:nvGrpSpPr>
          <p:cNvPr id="3" name="object 3">
            <a:extLst>
              <a:ext uri="{FF2B5EF4-FFF2-40B4-BE49-F238E27FC236}">
                <a16:creationId xmlns:a16="http://schemas.microsoft.com/office/drawing/2014/main" id="{4848C0A9-91DC-0D15-5015-A515F930248C}"/>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97AACA54-4FBB-E0A9-B96E-9C1120D917CC}"/>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807CA27E-1B42-E4BD-5F99-37944982FD63}"/>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3CB8A365-84E6-C579-51EE-6879591C6CD8}"/>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60D09879-F36A-4BE2-759C-9437A5BD3D37}"/>
              </a:ext>
            </a:extLst>
          </p:cNvPr>
          <p:cNvSpPr txBox="1"/>
          <p:nvPr/>
        </p:nvSpPr>
        <p:spPr>
          <a:xfrm>
            <a:off x="95250" y="434975"/>
            <a:ext cx="4419601" cy="696986"/>
          </a:xfrm>
          <a:prstGeom prst="rect">
            <a:avLst/>
          </a:prstGeom>
        </p:spPr>
        <p:txBody>
          <a:bodyPr vert="horz" wrap="square" lIns="0" tIns="12065" rIns="0" bIns="0" rtlCol="0">
            <a:spAutoFit/>
          </a:bodyPr>
          <a:lstStyle/>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The current portfolio is stable but sits inside the efficient frontier: expected return rises from 4.75% to more than 5.20% with risk reduced by 20 to 50 bps along the optimized frontier, improving Sharpe from 0.20 to 0.35 while maintaining strong credit quality.</a:t>
            </a:r>
          </a:p>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Efficiency gains come from eliminating BBB corporates and commercial mortgage loans and reallocating to private placements, RMBS, and long Treasuries, which strengthen duration alignment and cut capital use from 1.92% to as low as 0.72%.</a:t>
            </a:r>
          </a:p>
        </p:txBody>
      </p:sp>
      <p:sp>
        <p:nvSpPr>
          <p:cNvPr id="8" name="object 8">
            <a:extLst>
              <a:ext uri="{FF2B5EF4-FFF2-40B4-BE49-F238E27FC236}">
                <a16:creationId xmlns:a16="http://schemas.microsoft.com/office/drawing/2014/main" id="{8B0F24C8-E97F-145A-A2EB-63B4B92FCD38}"/>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sz="700" spc="-50" dirty="0">
                <a:solidFill>
                  <a:srgbClr val="22373A"/>
                </a:solidFill>
                <a:latin typeface="Calibri"/>
                <a:cs typeface="Calibri"/>
              </a:rPr>
              <a:t>1</a:t>
            </a:r>
            <a:r>
              <a:rPr lang="en-US" sz="700" spc="-50" dirty="0">
                <a:solidFill>
                  <a:srgbClr val="22373A"/>
                </a:solidFill>
                <a:latin typeface="Calibri"/>
                <a:cs typeface="Calibri"/>
              </a:rPr>
              <a:t>6</a:t>
            </a:r>
            <a:endParaRPr sz="700" dirty="0">
              <a:latin typeface="Calibri"/>
              <a:cs typeface="Calibri"/>
            </a:endParaRPr>
          </a:p>
        </p:txBody>
      </p:sp>
      <p:graphicFrame>
        <p:nvGraphicFramePr>
          <p:cNvPr id="10" name="Table 9">
            <a:extLst>
              <a:ext uri="{FF2B5EF4-FFF2-40B4-BE49-F238E27FC236}">
                <a16:creationId xmlns:a16="http://schemas.microsoft.com/office/drawing/2014/main" id="{C8AAF158-781B-DBE0-A20F-93BCEAE1CA90}"/>
              </a:ext>
            </a:extLst>
          </p:cNvPr>
          <p:cNvGraphicFramePr>
            <a:graphicFrameLocks noGrp="1"/>
          </p:cNvGraphicFramePr>
          <p:nvPr>
            <p:extLst>
              <p:ext uri="{D42A27DB-BD31-4B8C-83A1-F6EECF244321}">
                <p14:modId xmlns:p14="http://schemas.microsoft.com/office/powerpoint/2010/main" val="2076654372"/>
              </p:ext>
            </p:extLst>
          </p:nvPr>
        </p:nvGraphicFramePr>
        <p:xfrm>
          <a:off x="182880" y="1188720"/>
          <a:ext cx="1691533" cy="2112953"/>
        </p:xfrm>
        <a:graphic>
          <a:graphicData uri="http://schemas.openxmlformats.org/drawingml/2006/table">
            <a:tbl>
              <a:tblPr/>
              <a:tblGrid>
                <a:gridCol w="1075373">
                  <a:extLst>
                    <a:ext uri="{9D8B030D-6E8A-4147-A177-3AD203B41FA5}">
                      <a16:colId xmlns:a16="http://schemas.microsoft.com/office/drawing/2014/main" val="3475105733"/>
                    </a:ext>
                  </a:extLst>
                </a:gridCol>
                <a:gridCol w="308080">
                  <a:extLst>
                    <a:ext uri="{9D8B030D-6E8A-4147-A177-3AD203B41FA5}">
                      <a16:colId xmlns:a16="http://schemas.microsoft.com/office/drawing/2014/main" val="2053226844"/>
                    </a:ext>
                  </a:extLst>
                </a:gridCol>
                <a:gridCol w="308080">
                  <a:extLst>
                    <a:ext uri="{9D8B030D-6E8A-4147-A177-3AD203B41FA5}">
                      <a16:colId xmlns:a16="http://schemas.microsoft.com/office/drawing/2014/main" val="2925111631"/>
                    </a:ext>
                  </a:extLst>
                </a:gridCol>
              </a:tblGrid>
              <a:tr h="78473">
                <a:tc>
                  <a:txBody>
                    <a:bodyPr/>
                    <a:lstStyle/>
                    <a:p>
                      <a:pPr algn="l" fontAlgn="ctr">
                        <a:buNone/>
                      </a:pPr>
                      <a:r>
                        <a:rPr lang="en-US" sz="400" b="1" i="0" u="none" strike="noStrike">
                          <a:solidFill>
                            <a:srgbClr val="FFFFFF"/>
                          </a:solidFill>
                          <a:effectLst/>
                          <a:latin typeface="Times New Roman" panose="02020603050405020304" pitchFamily="18" charset="0"/>
                        </a:rPr>
                        <a:t>Metric/Asset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Current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Max Utility</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53313299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Expected Return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4.75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5.21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2351826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Risk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3.68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3.48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54525471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Sharpe Ratio</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0.35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11308758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Avg FI Credit Rating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417610011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FI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8.03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52796433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Net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-3.33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43884354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Capital Use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1.92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1.66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51000844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Short/Intermediate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7DBEF"/>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32940906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5E5F4"/>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11.1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2373B6"/>
                    </a:solidFill>
                  </a:tcPr>
                </a:tc>
                <a:extLst>
                  <a:ext uri="{0D108BD9-81ED-4DB2-BD59-A6C34878D82A}">
                    <a16:rowId xmlns:a16="http://schemas.microsoft.com/office/drawing/2014/main" val="420569753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Taxable Munis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CDFF1"/>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0E1F2"/>
                    </a:solidFill>
                  </a:tcPr>
                </a:tc>
                <a:extLst>
                  <a:ext uri="{0D108BD9-81ED-4DB2-BD59-A6C34878D82A}">
                    <a16:rowId xmlns:a16="http://schemas.microsoft.com/office/drawing/2014/main" val="228978000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Government,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BF3FB"/>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348431248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DE0F1"/>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BF3FB"/>
                    </a:solidFill>
                  </a:tcPr>
                </a:tc>
                <a:extLst>
                  <a:ext uri="{0D108BD9-81ED-4DB2-BD59-A6C34878D82A}">
                    <a16:rowId xmlns:a16="http://schemas.microsoft.com/office/drawing/2014/main" val="428938915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89BEDC"/>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AF2FB"/>
                    </a:solidFill>
                  </a:tcPr>
                </a:tc>
                <a:extLst>
                  <a:ext uri="{0D108BD9-81ED-4DB2-BD59-A6C34878D82A}">
                    <a16:rowId xmlns:a16="http://schemas.microsoft.com/office/drawing/2014/main" val="330180219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9.6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3E8EC4"/>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14.4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A7A"/>
                    </a:solidFill>
                  </a:tcPr>
                </a:tc>
                <a:extLst>
                  <a:ext uri="{0D108BD9-81ED-4DB2-BD59-A6C34878D82A}">
                    <a16:rowId xmlns:a16="http://schemas.microsoft.com/office/drawing/2014/main" val="420408535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9.2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4594C7"/>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26504600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1F7FD"/>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3F8FE"/>
                    </a:solidFill>
                  </a:tcPr>
                </a:tc>
                <a:extLst>
                  <a:ext uri="{0D108BD9-81ED-4DB2-BD59-A6C34878D82A}">
                    <a16:rowId xmlns:a16="http://schemas.microsoft.com/office/drawing/2014/main" val="105368924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3F8FE"/>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4.3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AD6EB"/>
                    </a:solidFill>
                  </a:tcPr>
                </a:tc>
                <a:extLst>
                  <a:ext uri="{0D108BD9-81ED-4DB2-BD59-A6C34878D82A}">
                    <a16:rowId xmlns:a16="http://schemas.microsoft.com/office/drawing/2014/main" val="4243012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Corporates,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11.1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2373B6"/>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6F0F9"/>
                    </a:solidFill>
                  </a:tcPr>
                </a:tc>
                <a:extLst>
                  <a:ext uri="{0D108BD9-81ED-4DB2-BD59-A6C34878D82A}">
                    <a16:rowId xmlns:a16="http://schemas.microsoft.com/office/drawing/2014/main" val="2312212556"/>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Mortgage-Backed Securities (RMBS)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7.4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6DAFD7"/>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13.2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F99"/>
                    </a:solidFill>
                  </a:tcPr>
                </a:tc>
                <a:extLst>
                  <a:ext uri="{0D108BD9-81ED-4DB2-BD59-A6C34878D82A}">
                    <a16:rowId xmlns:a16="http://schemas.microsoft.com/office/drawing/2014/main" val="74361251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Mortgage-Backed Securities (CMBS)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9AC8E0"/>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2.7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3E4F3"/>
                    </a:solidFill>
                  </a:tcPr>
                </a:tc>
                <a:extLst>
                  <a:ext uri="{0D108BD9-81ED-4DB2-BD59-A6C34878D82A}">
                    <a16:rowId xmlns:a16="http://schemas.microsoft.com/office/drawing/2014/main" val="49070762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Asset-Backed Securities (ABS)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3CCE3"/>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extLst>
                  <a:ext uri="{0D108BD9-81ED-4DB2-BD59-A6C34878D82A}">
                    <a16:rowId xmlns:a16="http://schemas.microsoft.com/office/drawing/2014/main" val="122700193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FD8ED"/>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273421919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CEAF6"/>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207696027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HY Private (Leveraged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38189922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81BADB"/>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14.9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16D"/>
                    </a:solidFill>
                  </a:tcPr>
                </a:tc>
                <a:extLst>
                  <a:ext uri="{0D108BD9-81ED-4DB2-BD59-A6C34878D82A}">
                    <a16:rowId xmlns:a16="http://schemas.microsoft.com/office/drawing/2014/main" val="121881963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13.4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C95"/>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extLst>
                  <a:ext uri="{0D108BD9-81ED-4DB2-BD59-A6C34878D82A}">
                    <a16:rowId xmlns:a16="http://schemas.microsoft.com/office/drawing/2014/main" val="429080729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Private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8DCF0"/>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2.7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3E4F3"/>
                    </a:solidFill>
                  </a:tcPr>
                </a:tc>
                <a:extLst>
                  <a:ext uri="{0D108BD9-81ED-4DB2-BD59-A6C34878D82A}">
                    <a16:rowId xmlns:a16="http://schemas.microsoft.com/office/drawing/2014/main" val="3416639579"/>
                  </a:ext>
                </a:extLst>
              </a:tr>
              <a:tr h="72660">
                <a:tc>
                  <a:txBody>
                    <a:bodyPr/>
                    <a:lstStyle/>
                    <a:p>
                      <a:pPr algn="l" fontAlgn="ctr">
                        <a:buNone/>
                      </a:pPr>
                      <a:r>
                        <a:rPr lang="en-US" sz="400" b="0" i="0" u="none" strike="noStrike" dirty="0">
                          <a:solidFill>
                            <a:srgbClr val="000000"/>
                          </a:solidFill>
                          <a:effectLst/>
                          <a:latin typeface="Times New Roman" panose="02020603050405020304" pitchFamily="18" charset="0"/>
                        </a:rPr>
                        <a:t>Real Estate (via partnerships,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FF6FC"/>
                    </a:solidFill>
                  </a:tcPr>
                </a:tc>
                <a:tc>
                  <a:txBody>
                    <a:bodyPr/>
                    <a:lstStyle/>
                    <a:p>
                      <a:pPr algn="ctr" fontAlgn="ctr">
                        <a:buNone/>
                      </a:pPr>
                      <a:r>
                        <a:rPr lang="en-US" sz="400" b="0" i="0" u="none" strike="noStrike" dirty="0">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514234751"/>
                  </a:ext>
                </a:extLst>
              </a:tr>
            </a:tbl>
          </a:graphicData>
        </a:graphic>
      </p:graphicFrame>
      <p:pic>
        <p:nvPicPr>
          <p:cNvPr id="14" name="Graphic 13">
            <a:extLst>
              <a:ext uri="{FF2B5EF4-FFF2-40B4-BE49-F238E27FC236}">
                <a16:creationId xmlns:a16="http://schemas.microsoft.com/office/drawing/2014/main" id="{B0A2F4BA-ED35-08DE-ED8A-4D25E83389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5960" y="1463040"/>
            <a:ext cx="2539532" cy="1463040"/>
          </a:xfrm>
          <a:prstGeom prst="rect">
            <a:avLst/>
          </a:prstGeom>
        </p:spPr>
      </p:pic>
    </p:spTree>
    <p:extLst>
      <p:ext uri="{BB962C8B-B14F-4D97-AF65-F5344CB8AC3E}">
        <p14:creationId xmlns:p14="http://schemas.microsoft.com/office/powerpoint/2010/main" val="630382541"/>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FA3B-6AAF-4DA9-253B-7062136A75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195B110-B11B-7C7D-AC58-BC4E6312B573}"/>
              </a:ext>
            </a:extLst>
          </p:cNvPr>
          <p:cNvSpPr txBox="1">
            <a:spLocks noGrp="1"/>
          </p:cNvSpPr>
          <p:nvPr>
            <p:ph type="title"/>
          </p:nvPr>
        </p:nvSpPr>
        <p:spPr>
          <a:xfrm>
            <a:off x="110895" y="85726"/>
            <a:ext cx="4497299" cy="173766"/>
          </a:xfrm>
          <a:prstGeom prst="rect">
            <a:avLst/>
          </a:prstGeom>
        </p:spPr>
        <p:txBody>
          <a:bodyPr vert="horz" wrap="square" lIns="0" tIns="12065" rIns="0" bIns="0" rtlCol="0">
            <a:spAutoFit/>
          </a:bodyPr>
          <a:lstStyle/>
          <a:p>
            <a:pPr marL="12700">
              <a:lnSpc>
                <a:spcPct val="100000"/>
              </a:lnSpc>
              <a:spcBef>
                <a:spcPts val="95"/>
              </a:spcBef>
            </a:pPr>
            <a:r>
              <a:rPr lang="en-US" sz="1050" spc="-35" dirty="0">
                <a:latin typeface="Gill Sans"/>
              </a:rPr>
              <a:t>MetLife’s Long-Dated Liabilities Gain from Reducing Global Sovereigns</a:t>
            </a:r>
            <a:endParaRPr lang="en-US" sz="1050" spc="-45" dirty="0">
              <a:latin typeface="Gill Sans"/>
            </a:endParaRPr>
          </a:p>
        </p:txBody>
      </p:sp>
      <p:grpSp>
        <p:nvGrpSpPr>
          <p:cNvPr id="3" name="object 3">
            <a:extLst>
              <a:ext uri="{FF2B5EF4-FFF2-40B4-BE49-F238E27FC236}">
                <a16:creationId xmlns:a16="http://schemas.microsoft.com/office/drawing/2014/main" id="{D7A4F01B-417F-78B0-9E77-E30E9ACFCCFC}"/>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BC780BB7-3986-8807-0787-5BFF3ADFB9CC}"/>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BD29BA75-F924-7217-4128-975F0DD757E7}"/>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9E1F3132-622D-8D5C-999D-AFCB5DE80E0A}"/>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E00A2D42-2517-7E75-4655-E72D3B7C62DD}"/>
              </a:ext>
            </a:extLst>
          </p:cNvPr>
          <p:cNvSpPr txBox="1"/>
          <p:nvPr/>
        </p:nvSpPr>
        <p:spPr>
          <a:xfrm>
            <a:off x="95250" y="434975"/>
            <a:ext cx="4419601" cy="589264"/>
          </a:xfrm>
          <a:prstGeom prst="rect">
            <a:avLst/>
          </a:prstGeom>
        </p:spPr>
        <p:txBody>
          <a:bodyPr vert="horz" wrap="square" lIns="0" tIns="12065" rIns="0" bIns="0" rtlCol="0">
            <a:spAutoFit/>
          </a:bodyPr>
          <a:lstStyle/>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The current portfolio sits inside the frontier, with a low Sharpe of 0.16; optimized portfolios raise expected return to 5.29% and reduce risk by more than 50 bps, lifting Sharpe to 0.36 while preserving MetLife’s high credit quality.</a:t>
            </a:r>
          </a:p>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Efficiency gains come from reducing global sovereigns and commercial mortgage loans and reallocating toward private placements, RMBS, CMBS, and long Treasuries, which improve duration alignment and cut capital use from 2.63% to below 1%.</a:t>
            </a:r>
          </a:p>
        </p:txBody>
      </p:sp>
      <p:sp>
        <p:nvSpPr>
          <p:cNvPr id="8" name="object 8">
            <a:extLst>
              <a:ext uri="{FF2B5EF4-FFF2-40B4-BE49-F238E27FC236}">
                <a16:creationId xmlns:a16="http://schemas.microsoft.com/office/drawing/2014/main" id="{C3C310E6-9D10-0058-33C3-3A5233C7D01C}"/>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sz="700" spc="-50" dirty="0">
                <a:solidFill>
                  <a:srgbClr val="22373A"/>
                </a:solidFill>
                <a:latin typeface="Calibri"/>
                <a:cs typeface="Calibri"/>
              </a:rPr>
              <a:t>1</a:t>
            </a:r>
            <a:r>
              <a:rPr lang="en-US" sz="700" spc="-50" dirty="0">
                <a:solidFill>
                  <a:srgbClr val="22373A"/>
                </a:solidFill>
                <a:latin typeface="Calibri"/>
                <a:cs typeface="Calibri"/>
              </a:rPr>
              <a:t>7</a:t>
            </a:r>
            <a:endParaRPr sz="700" dirty="0">
              <a:latin typeface="Calibri"/>
              <a:cs typeface="Calibri"/>
            </a:endParaRPr>
          </a:p>
        </p:txBody>
      </p:sp>
      <p:graphicFrame>
        <p:nvGraphicFramePr>
          <p:cNvPr id="9" name="Table 8">
            <a:extLst>
              <a:ext uri="{FF2B5EF4-FFF2-40B4-BE49-F238E27FC236}">
                <a16:creationId xmlns:a16="http://schemas.microsoft.com/office/drawing/2014/main" id="{E3862871-F900-20B3-F1FC-ADB303B0A6DE}"/>
              </a:ext>
            </a:extLst>
          </p:cNvPr>
          <p:cNvGraphicFramePr>
            <a:graphicFrameLocks noGrp="1"/>
          </p:cNvGraphicFramePr>
          <p:nvPr>
            <p:extLst>
              <p:ext uri="{D42A27DB-BD31-4B8C-83A1-F6EECF244321}">
                <p14:modId xmlns:p14="http://schemas.microsoft.com/office/powerpoint/2010/main" val="369947109"/>
              </p:ext>
            </p:extLst>
          </p:nvPr>
        </p:nvGraphicFramePr>
        <p:xfrm>
          <a:off x="182880" y="1188720"/>
          <a:ext cx="1691533" cy="2112953"/>
        </p:xfrm>
        <a:graphic>
          <a:graphicData uri="http://schemas.openxmlformats.org/drawingml/2006/table">
            <a:tbl>
              <a:tblPr/>
              <a:tblGrid>
                <a:gridCol w="1075373">
                  <a:extLst>
                    <a:ext uri="{9D8B030D-6E8A-4147-A177-3AD203B41FA5}">
                      <a16:colId xmlns:a16="http://schemas.microsoft.com/office/drawing/2014/main" val="2915168096"/>
                    </a:ext>
                  </a:extLst>
                </a:gridCol>
                <a:gridCol w="308080">
                  <a:extLst>
                    <a:ext uri="{9D8B030D-6E8A-4147-A177-3AD203B41FA5}">
                      <a16:colId xmlns:a16="http://schemas.microsoft.com/office/drawing/2014/main" val="2694703279"/>
                    </a:ext>
                  </a:extLst>
                </a:gridCol>
                <a:gridCol w="308080">
                  <a:extLst>
                    <a:ext uri="{9D8B030D-6E8A-4147-A177-3AD203B41FA5}">
                      <a16:colId xmlns:a16="http://schemas.microsoft.com/office/drawing/2014/main" val="3872546923"/>
                    </a:ext>
                  </a:extLst>
                </a:gridCol>
              </a:tblGrid>
              <a:tr h="78473">
                <a:tc>
                  <a:txBody>
                    <a:bodyPr/>
                    <a:lstStyle/>
                    <a:p>
                      <a:pPr algn="l" fontAlgn="ctr">
                        <a:buNone/>
                      </a:pPr>
                      <a:r>
                        <a:rPr lang="en-US" sz="400" b="1" i="0" u="none" strike="noStrike">
                          <a:solidFill>
                            <a:srgbClr val="FFFFFF"/>
                          </a:solidFill>
                          <a:effectLst/>
                          <a:latin typeface="Times New Roman" panose="02020603050405020304" pitchFamily="18" charset="0"/>
                        </a:rPr>
                        <a:t>Metric/Asset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Current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Max Utility</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301543799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Expected Return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4.59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5.29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46155612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Risk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3.71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3.64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91588170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Sharpe Ratio</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0.16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0.36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46548987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Avg FI Credit Rating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57375932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FI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8.02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80049309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Net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-3.36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-1.49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98109246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Capital Use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2.63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1.93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76884462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Short/Intermediate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1D9ED"/>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70870440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3DAEE"/>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13.2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F99"/>
                    </a:solidFill>
                  </a:tcPr>
                </a:tc>
                <a:extLst>
                  <a:ext uri="{0D108BD9-81ED-4DB2-BD59-A6C34878D82A}">
                    <a16:rowId xmlns:a16="http://schemas.microsoft.com/office/drawing/2014/main" val="3225943366"/>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Taxable Munis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8E7F5"/>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BF3FB"/>
                    </a:solidFill>
                  </a:tcPr>
                </a:tc>
                <a:extLst>
                  <a:ext uri="{0D108BD9-81ED-4DB2-BD59-A6C34878D82A}">
                    <a16:rowId xmlns:a16="http://schemas.microsoft.com/office/drawing/2014/main" val="122525755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Government,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3282BE"/>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17973054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2EDF8"/>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3F8FE"/>
                    </a:solidFill>
                  </a:tcPr>
                </a:tc>
                <a:extLst>
                  <a:ext uri="{0D108BD9-81ED-4DB2-BD59-A6C34878D82A}">
                    <a16:rowId xmlns:a16="http://schemas.microsoft.com/office/drawing/2014/main" val="87335388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DE0F1"/>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FF6FC"/>
                    </a:solidFill>
                  </a:tcPr>
                </a:tc>
                <a:extLst>
                  <a:ext uri="{0D108BD9-81ED-4DB2-BD59-A6C34878D82A}">
                    <a16:rowId xmlns:a16="http://schemas.microsoft.com/office/drawing/2014/main" val="63162814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0D2E7"/>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285"/>
                    </a:solidFill>
                  </a:tcPr>
                </a:tc>
                <a:extLst>
                  <a:ext uri="{0D108BD9-81ED-4DB2-BD59-A6C34878D82A}">
                    <a16:rowId xmlns:a16="http://schemas.microsoft.com/office/drawing/2014/main" val="12838293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6DBEF"/>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4211634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3F8FE"/>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2F8FD"/>
                    </a:solidFill>
                  </a:tcPr>
                </a:tc>
                <a:extLst>
                  <a:ext uri="{0D108BD9-81ED-4DB2-BD59-A6C34878D82A}">
                    <a16:rowId xmlns:a16="http://schemas.microsoft.com/office/drawing/2014/main" val="40572813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3F8FE"/>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4.6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4D3E9"/>
                    </a:solidFill>
                  </a:tcPr>
                </a:tc>
                <a:extLst>
                  <a:ext uri="{0D108BD9-81ED-4DB2-BD59-A6C34878D82A}">
                    <a16:rowId xmlns:a16="http://schemas.microsoft.com/office/drawing/2014/main" val="200699969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Corporates,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14.3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B7C"/>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extLst>
                  <a:ext uri="{0D108BD9-81ED-4DB2-BD59-A6C34878D82A}">
                    <a16:rowId xmlns:a16="http://schemas.microsoft.com/office/drawing/2014/main" val="135061051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Mortgage-Backed Securities (RMBS)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9.9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3989C1"/>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13.2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F99"/>
                    </a:solidFill>
                  </a:tcPr>
                </a:tc>
                <a:extLst>
                  <a:ext uri="{0D108BD9-81ED-4DB2-BD59-A6C34878D82A}">
                    <a16:rowId xmlns:a16="http://schemas.microsoft.com/office/drawing/2014/main" val="222260436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Mortgage-Backed Securities (CMBS)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9E7F5"/>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1D9ED"/>
                    </a:solidFill>
                  </a:tcPr>
                </a:tc>
                <a:extLst>
                  <a:ext uri="{0D108BD9-81ED-4DB2-BD59-A6C34878D82A}">
                    <a16:rowId xmlns:a16="http://schemas.microsoft.com/office/drawing/2014/main" val="348447787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Asset-Backed Securities (ABS)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9CFE5"/>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extLst>
                  <a:ext uri="{0D108BD9-81ED-4DB2-BD59-A6C34878D82A}">
                    <a16:rowId xmlns:a16="http://schemas.microsoft.com/office/drawing/2014/main" val="171154477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1D9ED"/>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4227334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2EDF8"/>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153840188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HY Private (Leveraged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376904502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79B5D9"/>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14.4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A7A"/>
                    </a:solidFill>
                  </a:tcPr>
                </a:tc>
                <a:extLst>
                  <a:ext uri="{0D108BD9-81ED-4DB2-BD59-A6C34878D82A}">
                    <a16:rowId xmlns:a16="http://schemas.microsoft.com/office/drawing/2014/main" val="147194134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285"/>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2F8FD"/>
                    </a:solidFill>
                  </a:tcPr>
                </a:tc>
                <a:extLst>
                  <a:ext uri="{0D108BD9-81ED-4DB2-BD59-A6C34878D82A}">
                    <a16:rowId xmlns:a16="http://schemas.microsoft.com/office/drawing/2014/main" val="212102324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Private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ADEF0"/>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3.5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ADDF0"/>
                    </a:solidFill>
                  </a:tcPr>
                </a:tc>
                <a:extLst>
                  <a:ext uri="{0D108BD9-81ED-4DB2-BD59-A6C34878D82A}">
                    <a16:rowId xmlns:a16="http://schemas.microsoft.com/office/drawing/2014/main" val="2015686661"/>
                  </a:ext>
                </a:extLst>
              </a:tr>
              <a:tr h="72660">
                <a:tc>
                  <a:txBody>
                    <a:bodyPr/>
                    <a:lstStyle/>
                    <a:p>
                      <a:pPr algn="l" fontAlgn="ctr">
                        <a:buNone/>
                      </a:pPr>
                      <a:r>
                        <a:rPr lang="en-US" sz="400" b="0" i="0" u="none" strike="noStrike" dirty="0">
                          <a:solidFill>
                            <a:srgbClr val="000000"/>
                          </a:solidFill>
                          <a:effectLst/>
                          <a:latin typeface="Times New Roman" panose="02020603050405020304" pitchFamily="18" charset="0"/>
                        </a:rPr>
                        <a:t>Real Estate (via partnerships,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ADEF0"/>
                    </a:solidFill>
                  </a:tcPr>
                </a:tc>
                <a:tc>
                  <a:txBody>
                    <a:bodyPr/>
                    <a:lstStyle/>
                    <a:p>
                      <a:pPr algn="ctr" fontAlgn="ctr">
                        <a:buNone/>
                      </a:pPr>
                      <a:r>
                        <a:rPr lang="en-US" sz="400" b="0" i="0" u="none" strike="noStrike" dirty="0">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3646398313"/>
                  </a:ext>
                </a:extLst>
              </a:tr>
            </a:tbl>
          </a:graphicData>
        </a:graphic>
      </p:graphicFrame>
      <p:pic>
        <p:nvPicPr>
          <p:cNvPr id="11" name="Graphic 10">
            <a:extLst>
              <a:ext uri="{FF2B5EF4-FFF2-40B4-BE49-F238E27FC236}">
                <a16:creationId xmlns:a16="http://schemas.microsoft.com/office/drawing/2014/main" id="{7040B980-C6F3-1141-A01A-4538CDCA1E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5960" y="1463040"/>
            <a:ext cx="2543439" cy="1463040"/>
          </a:xfrm>
          <a:prstGeom prst="rect">
            <a:avLst/>
          </a:prstGeom>
        </p:spPr>
      </p:pic>
    </p:spTree>
    <p:extLst>
      <p:ext uri="{BB962C8B-B14F-4D97-AF65-F5344CB8AC3E}">
        <p14:creationId xmlns:p14="http://schemas.microsoft.com/office/powerpoint/2010/main" val="3804027221"/>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8F8A6-980B-B62F-F767-5EEB67FD66D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2FF9EFA-CC09-69B6-D6AF-427159B4074E}"/>
              </a:ext>
            </a:extLst>
          </p:cNvPr>
          <p:cNvSpPr txBox="1">
            <a:spLocks noGrp="1"/>
          </p:cNvSpPr>
          <p:nvPr>
            <p:ph type="title"/>
          </p:nvPr>
        </p:nvSpPr>
        <p:spPr>
          <a:xfrm>
            <a:off x="110895" y="85726"/>
            <a:ext cx="4497299" cy="173766"/>
          </a:xfrm>
          <a:prstGeom prst="rect">
            <a:avLst/>
          </a:prstGeom>
        </p:spPr>
        <p:txBody>
          <a:bodyPr vert="horz" wrap="square" lIns="0" tIns="12065" rIns="0" bIns="0" rtlCol="0">
            <a:spAutoFit/>
          </a:bodyPr>
          <a:lstStyle/>
          <a:p>
            <a:pPr marL="12700">
              <a:lnSpc>
                <a:spcPct val="100000"/>
              </a:lnSpc>
              <a:spcBef>
                <a:spcPts val="95"/>
              </a:spcBef>
            </a:pPr>
            <a:r>
              <a:rPr lang="en-US" sz="1050" spc="-35" dirty="0">
                <a:latin typeface="Gill Sans"/>
              </a:rPr>
              <a:t>Principal Nears Its Efficient Frontier, but Targeted Reallocation Enhances Surplus Stability</a:t>
            </a:r>
            <a:endParaRPr lang="en-US" sz="1050" spc="-45" dirty="0">
              <a:latin typeface="Gill Sans"/>
            </a:endParaRPr>
          </a:p>
        </p:txBody>
      </p:sp>
      <p:grpSp>
        <p:nvGrpSpPr>
          <p:cNvPr id="3" name="object 3">
            <a:extLst>
              <a:ext uri="{FF2B5EF4-FFF2-40B4-BE49-F238E27FC236}">
                <a16:creationId xmlns:a16="http://schemas.microsoft.com/office/drawing/2014/main" id="{F9E17A6D-28FA-31E8-7306-09396AC3E054}"/>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69F74109-83A0-750B-8CAC-00B9684CE876}"/>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5689F500-252A-846D-C804-EA4082DDAF94}"/>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C694EED4-4F09-4867-CDAD-3F7535FDEDB8}"/>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3641B658-DC0D-CF94-3850-0401FCE290A5}"/>
              </a:ext>
            </a:extLst>
          </p:cNvPr>
          <p:cNvSpPr txBox="1"/>
          <p:nvPr/>
        </p:nvSpPr>
        <p:spPr>
          <a:xfrm>
            <a:off x="95250" y="434975"/>
            <a:ext cx="4419601" cy="696986"/>
          </a:xfrm>
          <a:prstGeom prst="rect">
            <a:avLst/>
          </a:prstGeom>
        </p:spPr>
        <p:txBody>
          <a:bodyPr vert="horz" wrap="square" lIns="0" tIns="12065" rIns="0" bIns="0" rtlCol="0">
            <a:spAutoFit/>
          </a:bodyPr>
          <a:lstStyle/>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The current portfolio earns a solid 4.94 percent return but carries nearly one full percentage point more surplus volatility than optimized portfolios that achieve similar returns with risk near 3.12 percent and a Sharpe ratio of 0.36.</a:t>
            </a:r>
          </a:p>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Efficiency gains come from replacing BBB public corporates and commercial mortgage whole loans with private placements, RMBS, CMBS, and mortgage whole loans, reducing capital use from 2.42 percent to below 1 percent while maintaining duration alignment and high credit quality.</a:t>
            </a:r>
          </a:p>
        </p:txBody>
      </p:sp>
      <p:sp>
        <p:nvSpPr>
          <p:cNvPr id="8" name="object 8">
            <a:extLst>
              <a:ext uri="{FF2B5EF4-FFF2-40B4-BE49-F238E27FC236}">
                <a16:creationId xmlns:a16="http://schemas.microsoft.com/office/drawing/2014/main" id="{1281D543-799F-42E2-3B6C-D4BE122D7982}"/>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sz="700" spc="-50" dirty="0">
                <a:solidFill>
                  <a:srgbClr val="22373A"/>
                </a:solidFill>
                <a:latin typeface="Calibri"/>
                <a:cs typeface="Calibri"/>
              </a:rPr>
              <a:t>1</a:t>
            </a:r>
            <a:r>
              <a:rPr lang="en-US" sz="700" spc="-50" dirty="0">
                <a:solidFill>
                  <a:srgbClr val="22373A"/>
                </a:solidFill>
                <a:latin typeface="Calibri"/>
                <a:cs typeface="Calibri"/>
              </a:rPr>
              <a:t>8</a:t>
            </a:r>
            <a:endParaRPr sz="700" dirty="0">
              <a:latin typeface="Calibri"/>
              <a:cs typeface="Calibri"/>
            </a:endParaRPr>
          </a:p>
        </p:txBody>
      </p:sp>
      <p:graphicFrame>
        <p:nvGraphicFramePr>
          <p:cNvPr id="11" name="Table 10">
            <a:extLst>
              <a:ext uri="{FF2B5EF4-FFF2-40B4-BE49-F238E27FC236}">
                <a16:creationId xmlns:a16="http://schemas.microsoft.com/office/drawing/2014/main" id="{5F6A0AA4-FE48-D7D9-B1DD-97F706AC60F8}"/>
              </a:ext>
            </a:extLst>
          </p:cNvPr>
          <p:cNvGraphicFramePr>
            <a:graphicFrameLocks noGrp="1"/>
          </p:cNvGraphicFramePr>
          <p:nvPr>
            <p:extLst>
              <p:ext uri="{D42A27DB-BD31-4B8C-83A1-F6EECF244321}">
                <p14:modId xmlns:p14="http://schemas.microsoft.com/office/powerpoint/2010/main" val="1243632784"/>
              </p:ext>
            </p:extLst>
          </p:nvPr>
        </p:nvGraphicFramePr>
        <p:xfrm>
          <a:off x="182880" y="1188720"/>
          <a:ext cx="1691533" cy="2112953"/>
        </p:xfrm>
        <a:graphic>
          <a:graphicData uri="http://schemas.openxmlformats.org/drawingml/2006/table">
            <a:tbl>
              <a:tblPr/>
              <a:tblGrid>
                <a:gridCol w="1075373">
                  <a:extLst>
                    <a:ext uri="{9D8B030D-6E8A-4147-A177-3AD203B41FA5}">
                      <a16:colId xmlns:a16="http://schemas.microsoft.com/office/drawing/2014/main" val="615079811"/>
                    </a:ext>
                  </a:extLst>
                </a:gridCol>
                <a:gridCol w="308080">
                  <a:extLst>
                    <a:ext uri="{9D8B030D-6E8A-4147-A177-3AD203B41FA5}">
                      <a16:colId xmlns:a16="http://schemas.microsoft.com/office/drawing/2014/main" val="35272773"/>
                    </a:ext>
                  </a:extLst>
                </a:gridCol>
                <a:gridCol w="308080">
                  <a:extLst>
                    <a:ext uri="{9D8B030D-6E8A-4147-A177-3AD203B41FA5}">
                      <a16:colId xmlns:a16="http://schemas.microsoft.com/office/drawing/2014/main" val="3820101473"/>
                    </a:ext>
                  </a:extLst>
                </a:gridCol>
              </a:tblGrid>
              <a:tr h="78473">
                <a:tc>
                  <a:txBody>
                    <a:bodyPr/>
                    <a:lstStyle/>
                    <a:p>
                      <a:pPr algn="l" fontAlgn="ctr">
                        <a:buNone/>
                      </a:pPr>
                      <a:r>
                        <a:rPr lang="en-US" sz="400" b="1" i="0" u="none" strike="noStrike" dirty="0">
                          <a:solidFill>
                            <a:srgbClr val="FFFFFF"/>
                          </a:solidFill>
                          <a:effectLst/>
                          <a:latin typeface="Times New Roman" panose="02020603050405020304" pitchFamily="18" charset="0"/>
                        </a:rPr>
                        <a:t>Metric/Asset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Current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Max Utility</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105752446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Expected Return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4.94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37612841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Risk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3.96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3.12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404803785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Sharpe Ratio</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0.24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0.36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8670201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Avg FI Credit Rating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29983335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FI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6.49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6.38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94312284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Net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1.49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60038799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Capital Use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2.42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1.79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388229966"/>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Short/Intermediate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EF5FC"/>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CEAF6"/>
                    </a:solidFill>
                  </a:tcPr>
                </a:tc>
                <a:extLst>
                  <a:ext uri="{0D108BD9-81ED-4DB2-BD59-A6C34878D82A}">
                    <a16:rowId xmlns:a16="http://schemas.microsoft.com/office/drawing/2014/main" val="114234399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DF4FC"/>
                    </a:solidFill>
                  </a:tcPr>
                </a:tc>
                <a:tc>
                  <a:txBody>
                    <a:bodyPr/>
                    <a:lstStyle/>
                    <a:p>
                      <a:pPr algn="ctr" fontAlgn="ctr">
                        <a:buNone/>
                      </a:pPr>
                      <a:r>
                        <a:rPr lang="en-US" sz="400" b="0" i="0" u="none" strike="noStrike" dirty="0">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extLst>
                  <a:ext uri="{0D108BD9-81ED-4DB2-BD59-A6C34878D82A}">
                    <a16:rowId xmlns:a16="http://schemas.microsoft.com/office/drawing/2014/main" val="74494470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Taxable Munis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94C4DF"/>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93926967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Government,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1F7FD"/>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47816972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0E1F2"/>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11.4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1F6EB3"/>
                    </a:solidFill>
                  </a:tcPr>
                </a:tc>
                <a:extLst>
                  <a:ext uri="{0D108BD9-81ED-4DB2-BD59-A6C34878D82A}">
                    <a16:rowId xmlns:a16="http://schemas.microsoft.com/office/drawing/2014/main" val="416007135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7D4EA"/>
                    </a:solidFill>
                  </a:tcPr>
                </a:tc>
                <a:tc>
                  <a:txBody>
                    <a:bodyPr/>
                    <a:lstStyle/>
                    <a:p>
                      <a:pPr algn="ctr" fontAlgn="ctr">
                        <a:buNone/>
                      </a:pPr>
                      <a:r>
                        <a:rPr lang="en-US" sz="400" b="0" i="0" u="none" strike="noStrike" dirty="0">
                          <a:solidFill>
                            <a:srgbClr val="000000"/>
                          </a:solidFill>
                          <a:effectLst/>
                          <a:latin typeface="Times New Roman" panose="02020603050405020304" pitchFamily="18" charset="0"/>
                        </a:rPr>
                        <a:t>0.9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BF3FB"/>
                    </a:solidFill>
                  </a:tcPr>
                </a:tc>
                <a:extLst>
                  <a:ext uri="{0D108BD9-81ED-4DB2-BD59-A6C34878D82A}">
                    <a16:rowId xmlns:a16="http://schemas.microsoft.com/office/drawing/2014/main" val="16577710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4A98C9"/>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6.7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81BADB"/>
                    </a:solidFill>
                  </a:tcPr>
                </a:tc>
                <a:extLst>
                  <a:ext uri="{0D108BD9-81ED-4DB2-BD59-A6C34878D82A}">
                    <a16:rowId xmlns:a16="http://schemas.microsoft.com/office/drawing/2014/main" val="409649955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19.4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71694973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DF4FC"/>
                    </a:solidFill>
                  </a:tcPr>
                </a:tc>
                <a:tc>
                  <a:txBody>
                    <a:bodyPr/>
                    <a:lstStyle/>
                    <a:p>
                      <a:pPr algn="ctr" fontAlgn="ctr">
                        <a:buNone/>
                      </a:pPr>
                      <a:r>
                        <a:rPr lang="en-US" sz="400" b="0" i="0" u="none" strike="noStrike" dirty="0">
                          <a:solidFill>
                            <a:srgbClr val="000000"/>
                          </a:solidFill>
                          <a:effectLst/>
                          <a:latin typeface="Times New Roman" panose="02020603050405020304" pitchFamily="18" charset="0"/>
                        </a:rPr>
                        <a:t>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AF2FB"/>
                    </a:solidFill>
                  </a:tcPr>
                </a:tc>
                <a:extLst>
                  <a:ext uri="{0D108BD9-81ED-4DB2-BD59-A6C34878D82A}">
                    <a16:rowId xmlns:a16="http://schemas.microsoft.com/office/drawing/2014/main" val="402613907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AF2FB"/>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2.2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AE8F6"/>
                    </a:solidFill>
                  </a:tcPr>
                </a:tc>
                <a:extLst>
                  <a:ext uri="{0D108BD9-81ED-4DB2-BD59-A6C34878D82A}">
                    <a16:rowId xmlns:a16="http://schemas.microsoft.com/office/drawing/2014/main" val="14673029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Corporates,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1.7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0ECF8"/>
                    </a:solidFill>
                  </a:tcPr>
                </a:tc>
                <a:extLst>
                  <a:ext uri="{0D108BD9-81ED-4DB2-BD59-A6C34878D82A}">
                    <a16:rowId xmlns:a16="http://schemas.microsoft.com/office/drawing/2014/main" val="124046001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Mortgage-Backed Securities (RMBS)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8DCF0"/>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13.4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C95"/>
                    </a:solidFill>
                  </a:tcPr>
                </a:tc>
                <a:extLst>
                  <a:ext uri="{0D108BD9-81ED-4DB2-BD59-A6C34878D82A}">
                    <a16:rowId xmlns:a16="http://schemas.microsoft.com/office/drawing/2014/main" val="172064861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Mortgage-Backed Securities (CMBS)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BD0E6"/>
                    </a:solidFill>
                  </a:tcPr>
                </a:tc>
                <a:tc>
                  <a:txBody>
                    <a:bodyPr/>
                    <a:lstStyle/>
                    <a:p>
                      <a:pPr algn="ctr" fontAlgn="ctr">
                        <a:buNone/>
                      </a:pPr>
                      <a:r>
                        <a:rPr lang="en-US" sz="400" b="0" i="0" u="none" strike="noStrike" dirty="0">
                          <a:solidFill>
                            <a:srgbClr val="F1F1F1"/>
                          </a:solidFill>
                          <a:effectLst/>
                          <a:latin typeface="Times New Roman" panose="02020603050405020304" pitchFamily="18" charset="0"/>
                        </a:rPr>
                        <a:t>9.9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3989C1"/>
                    </a:solidFill>
                  </a:tcPr>
                </a:tc>
                <a:extLst>
                  <a:ext uri="{0D108BD9-81ED-4DB2-BD59-A6C34878D82A}">
                    <a16:rowId xmlns:a16="http://schemas.microsoft.com/office/drawing/2014/main" val="116671602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Asset-Backed Securities (ABS)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84BCDB"/>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1.8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FECF7"/>
                    </a:solidFill>
                  </a:tcPr>
                </a:tc>
                <a:extLst>
                  <a:ext uri="{0D108BD9-81ED-4DB2-BD59-A6C34878D82A}">
                    <a16:rowId xmlns:a16="http://schemas.microsoft.com/office/drawing/2014/main" val="117268662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8CC0DD"/>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34381261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7.4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6DAFD7"/>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47718820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HY Private (Leveraged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EF5FC"/>
                    </a:solidFill>
                  </a:tcPr>
                </a:tc>
                <a:tc>
                  <a:txBody>
                    <a:bodyPr/>
                    <a:lstStyle/>
                    <a:p>
                      <a:pPr algn="ctr" fontAlgn="ctr">
                        <a:buNone/>
                      </a:pPr>
                      <a:r>
                        <a:rPr lang="en-US" sz="400" b="0" i="0" u="none" strike="noStrike" dirty="0">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extLst>
                  <a:ext uri="{0D108BD9-81ED-4DB2-BD59-A6C34878D82A}">
                    <a16:rowId xmlns:a16="http://schemas.microsoft.com/office/drawing/2014/main" val="41256703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84BCDB"/>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14.8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370"/>
                    </a:solidFill>
                  </a:tcPr>
                </a:tc>
                <a:extLst>
                  <a:ext uri="{0D108BD9-81ED-4DB2-BD59-A6C34878D82A}">
                    <a16:rowId xmlns:a16="http://schemas.microsoft.com/office/drawing/2014/main" val="264758282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13.2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F99"/>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extLst>
                  <a:ext uri="{0D108BD9-81ED-4DB2-BD59-A6C34878D82A}">
                    <a16:rowId xmlns:a16="http://schemas.microsoft.com/office/drawing/2014/main" val="366140411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Private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ADEF0"/>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3.4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ADEF0"/>
                    </a:solidFill>
                  </a:tcPr>
                </a:tc>
                <a:extLst>
                  <a:ext uri="{0D108BD9-81ED-4DB2-BD59-A6C34878D82A}">
                    <a16:rowId xmlns:a16="http://schemas.microsoft.com/office/drawing/2014/main" val="291440211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Real Estate (via partnerships,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0ECF8"/>
                    </a:solidFill>
                  </a:tcPr>
                </a:tc>
                <a:tc>
                  <a:txBody>
                    <a:bodyPr/>
                    <a:lstStyle/>
                    <a:p>
                      <a:pPr algn="ctr" fontAlgn="ctr">
                        <a:buNone/>
                      </a:pPr>
                      <a:r>
                        <a:rPr lang="en-US" sz="400" b="0" i="0" u="none" strike="noStrike" dirty="0">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770158156"/>
                  </a:ext>
                </a:extLst>
              </a:tr>
            </a:tbl>
          </a:graphicData>
        </a:graphic>
      </p:graphicFrame>
      <p:pic>
        <p:nvPicPr>
          <p:cNvPr id="10" name="Graphic 9">
            <a:extLst>
              <a:ext uri="{FF2B5EF4-FFF2-40B4-BE49-F238E27FC236}">
                <a16:creationId xmlns:a16="http://schemas.microsoft.com/office/drawing/2014/main" id="{509E7140-4A39-816F-C035-120EFEF5E1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5960" y="1463040"/>
            <a:ext cx="2539529" cy="1463040"/>
          </a:xfrm>
          <a:prstGeom prst="rect">
            <a:avLst/>
          </a:prstGeom>
        </p:spPr>
      </p:pic>
    </p:spTree>
    <p:extLst>
      <p:ext uri="{BB962C8B-B14F-4D97-AF65-F5344CB8AC3E}">
        <p14:creationId xmlns:p14="http://schemas.microsoft.com/office/powerpoint/2010/main" val="1284772677"/>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56549-B14A-CA59-07C1-68D73913BD7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D5928B2-8411-7AED-F47D-781D3DFCBD35}"/>
              </a:ext>
            </a:extLst>
          </p:cNvPr>
          <p:cNvSpPr txBox="1">
            <a:spLocks noGrp="1"/>
          </p:cNvSpPr>
          <p:nvPr>
            <p:ph type="title"/>
          </p:nvPr>
        </p:nvSpPr>
        <p:spPr>
          <a:xfrm>
            <a:off x="110896" y="23053"/>
            <a:ext cx="4497299" cy="319959"/>
          </a:xfrm>
          <a:prstGeom prst="rect">
            <a:avLst/>
          </a:prstGeom>
        </p:spPr>
        <p:txBody>
          <a:bodyPr vert="horz" wrap="square" lIns="0" tIns="12065" rIns="0" bIns="0" rtlCol="0">
            <a:spAutoFit/>
          </a:bodyPr>
          <a:lstStyle/>
          <a:p>
            <a:pPr marL="12700">
              <a:lnSpc>
                <a:spcPct val="100000"/>
              </a:lnSpc>
              <a:spcBef>
                <a:spcPts val="95"/>
              </a:spcBef>
            </a:pPr>
            <a:r>
              <a:rPr lang="en-US" sz="1000" spc="-45" dirty="0">
                <a:latin typeface="Gill Sans"/>
              </a:rPr>
              <a:t>Prudential’s Book Is Close to Efficient, but Global Sovereigns and Commercial Loans Hold Back Capital Efficiency</a:t>
            </a:r>
          </a:p>
        </p:txBody>
      </p:sp>
      <p:grpSp>
        <p:nvGrpSpPr>
          <p:cNvPr id="3" name="object 3">
            <a:extLst>
              <a:ext uri="{FF2B5EF4-FFF2-40B4-BE49-F238E27FC236}">
                <a16:creationId xmlns:a16="http://schemas.microsoft.com/office/drawing/2014/main" id="{EC92EB08-8D00-27D1-8AED-A0F5C3DAFCFF}"/>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10A08B94-1F20-1663-06B4-149CAA90884A}"/>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EF79CD0A-41C5-4215-E036-489ED93C5AEE}"/>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0C95EED6-6F83-AC9D-3E15-5F8BA04FB11A}"/>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19327505-A505-BF21-CE52-9301177B30CE}"/>
              </a:ext>
            </a:extLst>
          </p:cNvPr>
          <p:cNvSpPr txBox="1"/>
          <p:nvPr/>
        </p:nvSpPr>
        <p:spPr>
          <a:xfrm>
            <a:off x="95250" y="434975"/>
            <a:ext cx="4364215" cy="696986"/>
          </a:xfrm>
          <a:prstGeom prst="rect">
            <a:avLst/>
          </a:prstGeom>
        </p:spPr>
        <p:txBody>
          <a:bodyPr vert="horz" wrap="square" lIns="0" tIns="12065" rIns="0" bIns="0" rtlCol="0">
            <a:spAutoFit/>
          </a:bodyPr>
          <a:lstStyle/>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The current portfolio delivers a 4.65 percent return at 3.48 percent risk, but optimized portfolios raise expected return to 4.88 percent with similar risk or reduce risk by 20 to 40 bps at comparable returns, improving the Sharpe ratio from 0.19 to 0.25.</a:t>
            </a:r>
          </a:p>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Efficiency gains come from trimming global sovereigns and eliminating commercial mortgage loans and BBB public corporates, reallocating toward private placements, RMBS, and long Treasuries, which raise duration alignment and keep capital use below 1 percent.</a:t>
            </a:r>
          </a:p>
        </p:txBody>
      </p:sp>
      <p:sp>
        <p:nvSpPr>
          <p:cNvPr id="8" name="object 8">
            <a:extLst>
              <a:ext uri="{FF2B5EF4-FFF2-40B4-BE49-F238E27FC236}">
                <a16:creationId xmlns:a16="http://schemas.microsoft.com/office/drawing/2014/main" id="{437BC47C-00CD-D6E2-0198-E1A7D909CAE6}"/>
              </a:ext>
            </a:extLst>
          </p:cNvPr>
          <p:cNvSpPr txBox="1"/>
          <p:nvPr/>
        </p:nvSpPr>
        <p:spPr>
          <a:xfrm>
            <a:off x="4459465" y="3210329"/>
            <a:ext cx="148730"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19</a:t>
            </a:r>
            <a:endParaRPr sz="700" dirty="0">
              <a:latin typeface="Calibri"/>
              <a:cs typeface="Calibri"/>
            </a:endParaRPr>
          </a:p>
        </p:txBody>
      </p:sp>
      <p:graphicFrame>
        <p:nvGraphicFramePr>
          <p:cNvPr id="11" name="Table 10">
            <a:extLst>
              <a:ext uri="{FF2B5EF4-FFF2-40B4-BE49-F238E27FC236}">
                <a16:creationId xmlns:a16="http://schemas.microsoft.com/office/drawing/2014/main" id="{347A091A-6249-483E-D7AF-81CEB01D572B}"/>
              </a:ext>
            </a:extLst>
          </p:cNvPr>
          <p:cNvGraphicFramePr>
            <a:graphicFrameLocks noGrp="1"/>
          </p:cNvGraphicFramePr>
          <p:nvPr>
            <p:extLst>
              <p:ext uri="{D42A27DB-BD31-4B8C-83A1-F6EECF244321}">
                <p14:modId xmlns:p14="http://schemas.microsoft.com/office/powerpoint/2010/main" val="555215963"/>
              </p:ext>
            </p:extLst>
          </p:nvPr>
        </p:nvGraphicFramePr>
        <p:xfrm>
          <a:off x="182880" y="1188720"/>
          <a:ext cx="1691533" cy="2112953"/>
        </p:xfrm>
        <a:graphic>
          <a:graphicData uri="http://schemas.openxmlformats.org/drawingml/2006/table">
            <a:tbl>
              <a:tblPr/>
              <a:tblGrid>
                <a:gridCol w="1075373">
                  <a:extLst>
                    <a:ext uri="{9D8B030D-6E8A-4147-A177-3AD203B41FA5}">
                      <a16:colId xmlns:a16="http://schemas.microsoft.com/office/drawing/2014/main" val="2957071177"/>
                    </a:ext>
                  </a:extLst>
                </a:gridCol>
                <a:gridCol w="308080">
                  <a:extLst>
                    <a:ext uri="{9D8B030D-6E8A-4147-A177-3AD203B41FA5}">
                      <a16:colId xmlns:a16="http://schemas.microsoft.com/office/drawing/2014/main" val="1665901340"/>
                    </a:ext>
                  </a:extLst>
                </a:gridCol>
                <a:gridCol w="308080">
                  <a:extLst>
                    <a:ext uri="{9D8B030D-6E8A-4147-A177-3AD203B41FA5}">
                      <a16:colId xmlns:a16="http://schemas.microsoft.com/office/drawing/2014/main" val="1391001083"/>
                    </a:ext>
                  </a:extLst>
                </a:gridCol>
              </a:tblGrid>
              <a:tr h="78473">
                <a:tc>
                  <a:txBody>
                    <a:bodyPr/>
                    <a:lstStyle/>
                    <a:p>
                      <a:pPr algn="l" fontAlgn="ctr">
                        <a:buNone/>
                      </a:pPr>
                      <a:r>
                        <a:rPr lang="en-US" sz="400" b="1" i="0" u="none" strike="noStrike">
                          <a:solidFill>
                            <a:srgbClr val="FFFFFF"/>
                          </a:solidFill>
                          <a:effectLst/>
                          <a:latin typeface="Times New Roman" panose="02020603050405020304" pitchFamily="18" charset="0"/>
                        </a:rPr>
                        <a:t>Metric/Asset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Current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Max Utility</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342779137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Expected Return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4.65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4.88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33535373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Risk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3.48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3.56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74819239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Sharpe Ratio</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0.19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0.25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34163495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Avg FI Credit Rating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09592507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FI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6.84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9.2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12193875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Net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-3.86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26591924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Capital Use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1.66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0.88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64700204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Short/Intermediate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6E6F4"/>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69317383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5E5F4"/>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323949423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Taxable Munis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5EFF9"/>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105751398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Government,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14.6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674"/>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6.6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84BCDB"/>
                    </a:solidFill>
                  </a:tcPr>
                </a:tc>
                <a:extLst>
                  <a:ext uri="{0D108BD9-81ED-4DB2-BD59-A6C34878D82A}">
                    <a16:rowId xmlns:a16="http://schemas.microsoft.com/office/drawing/2014/main" val="208026547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3E4F3"/>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51026402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3CCE3"/>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84262334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8.2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5CA4D0"/>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178780954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7.7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66ABD4"/>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68034509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DF4FC"/>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015216526"/>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BF3FB"/>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4.8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0D2E7"/>
                    </a:solidFill>
                  </a:tcPr>
                </a:tc>
                <a:extLst>
                  <a:ext uri="{0D108BD9-81ED-4DB2-BD59-A6C34878D82A}">
                    <a16:rowId xmlns:a16="http://schemas.microsoft.com/office/drawing/2014/main" val="2322396556"/>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Corporates,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94C4DF"/>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53297134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Mortgage-Backed Securities (RMBS)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AF2FB"/>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1F7FD"/>
                    </a:solidFill>
                  </a:tcPr>
                </a:tc>
                <a:extLst>
                  <a:ext uri="{0D108BD9-81ED-4DB2-BD59-A6C34878D82A}">
                    <a16:rowId xmlns:a16="http://schemas.microsoft.com/office/drawing/2014/main" val="328334042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Mortgage-Backed Securities (CMBS)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8E7F5"/>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93737686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Asset-Backed Securities (ABS)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4D3E9"/>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291219042"/>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13.4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C95"/>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427557766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8CC0DD"/>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126909855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HY Private (Leveraged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5EFF9"/>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984126896"/>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8CEE4"/>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13.1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519C"/>
                    </a:solidFill>
                  </a:tcPr>
                </a:tc>
                <a:extLst>
                  <a:ext uri="{0D108BD9-81ED-4DB2-BD59-A6C34878D82A}">
                    <a16:rowId xmlns:a16="http://schemas.microsoft.com/office/drawing/2014/main" val="392541015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10.4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3080BD"/>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30345676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Private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CE9F6"/>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72785795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Real Estate (via partnerships,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1F7FD"/>
                    </a:solidFill>
                  </a:tcPr>
                </a:tc>
                <a:tc>
                  <a:txBody>
                    <a:bodyPr/>
                    <a:lstStyle/>
                    <a:p>
                      <a:pPr algn="ctr" fontAlgn="ctr">
                        <a:buNone/>
                      </a:pPr>
                      <a:r>
                        <a:rPr lang="en-US" sz="400" b="0" i="0" u="none" strike="noStrike" dirty="0">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228646813"/>
                  </a:ext>
                </a:extLst>
              </a:tr>
            </a:tbl>
          </a:graphicData>
        </a:graphic>
      </p:graphicFrame>
      <p:pic>
        <p:nvPicPr>
          <p:cNvPr id="10" name="Graphic 9">
            <a:extLst>
              <a:ext uri="{FF2B5EF4-FFF2-40B4-BE49-F238E27FC236}">
                <a16:creationId xmlns:a16="http://schemas.microsoft.com/office/drawing/2014/main" id="{40D79E11-129B-0DA8-054E-A62561FB88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5960" y="1463040"/>
            <a:ext cx="2543440" cy="1463040"/>
          </a:xfrm>
          <a:prstGeom prst="rect">
            <a:avLst/>
          </a:prstGeom>
        </p:spPr>
      </p:pic>
    </p:spTree>
    <p:extLst>
      <p:ext uri="{BB962C8B-B14F-4D97-AF65-F5344CB8AC3E}">
        <p14:creationId xmlns:p14="http://schemas.microsoft.com/office/powerpoint/2010/main" val="1489566791"/>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895" y="85726"/>
            <a:ext cx="4497299" cy="166071"/>
          </a:xfrm>
          <a:prstGeom prst="rect">
            <a:avLst/>
          </a:prstGeom>
        </p:spPr>
        <p:txBody>
          <a:bodyPr vert="horz" wrap="square" lIns="0" tIns="12065" rIns="0" bIns="0" rtlCol="0">
            <a:spAutoFit/>
          </a:bodyPr>
          <a:lstStyle/>
          <a:p>
            <a:pPr marL="12700">
              <a:lnSpc>
                <a:spcPct val="100000"/>
              </a:lnSpc>
              <a:spcBef>
                <a:spcPts val="95"/>
              </a:spcBef>
            </a:pPr>
            <a:r>
              <a:rPr lang="en-US" sz="1000" spc="-35" dirty="0">
                <a:latin typeface="Gill Sans"/>
              </a:rPr>
              <a:t>Life Insurers Require Specialized Risk/Return Framework due to their Nature and Inv. Horizon</a:t>
            </a:r>
            <a:endParaRPr sz="1000" spc="-45" dirty="0">
              <a:latin typeface="Gill Sans"/>
            </a:endParaRPr>
          </a:p>
        </p:txBody>
      </p:sp>
      <p:grpSp>
        <p:nvGrpSpPr>
          <p:cNvPr id="3" name="object 3"/>
          <p:cNvGrpSpPr/>
          <p:nvPr/>
        </p:nvGrpSpPr>
        <p:grpSpPr>
          <a:xfrm>
            <a:off x="0" y="351837"/>
            <a:ext cx="4608195" cy="5080"/>
            <a:chOff x="0" y="351837"/>
            <a:chExt cx="4608195" cy="5080"/>
          </a:xfrm>
        </p:grpSpPr>
        <p:sp>
          <p:nvSpPr>
            <p:cNvPr id="4" name="object 4"/>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p:cNvSpPr txBox="1"/>
          <p:nvPr/>
        </p:nvSpPr>
        <p:spPr>
          <a:xfrm>
            <a:off x="171449" y="479139"/>
            <a:ext cx="4438651" cy="258404"/>
          </a:xfrm>
          <a:prstGeom prst="rect">
            <a:avLst/>
          </a:prstGeom>
        </p:spPr>
        <p:txBody>
          <a:bodyPr vert="horz" wrap="square" lIns="0" tIns="12065" rIns="0" bIns="0" rtlCol="0">
            <a:spAutoFit/>
          </a:bodyPr>
          <a:lstStyle/>
          <a:p>
            <a:pPr marL="184150" indent="-91440">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My framework, which is based on slightly different measure of long-term risk and expected return suitable for life insurers, yields different portfolios for 6 US publicly listed insurers </a:t>
            </a:r>
          </a:p>
        </p:txBody>
      </p:sp>
      <p:sp>
        <p:nvSpPr>
          <p:cNvPr id="8" name="object 8"/>
          <p:cNvSpPr txBox="1"/>
          <p:nvPr/>
        </p:nvSpPr>
        <p:spPr>
          <a:xfrm>
            <a:off x="4459465" y="3210329"/>
            <a:ext cx="62230" cy="150495"/>
          </a:xfrm>
          <a:prstGeom prst="rect">
            <a:avLst/>
          </a:prstGeom>
        </p:spPr>
        <p:txBody>
          <a:bodyPr vert="horz" wrap="square" lIns="0" tIns="17780" rIns="0" bIns="0" rtlCol="0">
            <a:spAutoFit/>
          </a:bodyPr>
          <a:lstStyle/>
          <a:p>
            <a:pPr marL="12700">
              <a:lnSpc>
                <a:spcPct val="100000"/>
              </a:lnSpc>
              <a:spcBef>
                <a:spcPts val="140"/>
              </a:spcBef>
            </a:pPr>
            <a:r>
              <a:rPr sz="700" spc="-50" dirty="0">
                <a:solidFill>
                  <a:srgbClr val="22373A"/>
                </a:solidFill>
                <a:latin typeface="Calibri"/>
                <a:cs typeface="Calibri"/>
              </a:rPr>
              <a:t>1</a:t>
            </a:r>
            <a:endParaRPr sz="700">
              <a:latin typeface="Calibri"/>
              <a:cs typeface="Calibri"/>
            </a:endParaRPr>
          </a:p>
        </p:txBody>
      </p:sp>
      <p:graphicFrame>
        <p:nvGraphicFramePr>
          <p:cNvPr id="34" name="Table 33">
            <a:extLst>
              <a:ext uri="{FF2B5EF4-FFF2-40B4-BE49-F238E27FC236}">
                <a16:creationId xmlns:a16="http://schemas.microsoft.com/office/drawing/2014/main" id="{93196F2E-ADDE-43F6-3E46-A7ECEE275CFB}"/>
              </a:ext>
            </a:extLst>
          </p:cNvPr>
          <p:cNvGraphicFramePr>
            <a:graphicFrameLocks noGrp="1"/>
          </p:cNvGraphicFramePr>
          <p:nvPr>
            <p:extLst>
              <p:ext uri="{D42A27DB-BD31-4B8C-83A1-F6EECF244321}">
                <p14:modId xmlns:p14="http://schemas.microsoft.com/office/powerpoint/2010/main" val="3703392445"/>
              </p:ext>
            </p:extLst>
          </p:nvPr>
        </p:nvGraphicFramePr>
        <p:xfrm>
          <a:off x="190500" y="835162"/>
          <a:ext cx="3822700" cy="115515"/>
        </p:xfrm>
        <a:graphic>
          <a:graphicData uri="http://schemas.openxmlformats.org/drawingml/2006/table">
            <a:tbl>
              <a:tblPr firstRow="1" firstCol="1" bandRow="1"/>
              <a:tblGrid>
                <a:gridCol w="3822700">
                  <a:extLst>
                    <a:ext uri="{9D8B030D-6E8A-4147-A177-3AD203B41FA5}">
                      <a16:colId xmlns:a16="http://schemas.microsoft.com/office/drawing/2014/main" val="2808740404"/>
                    </a:ext>
                  </a:extLst>
                </a:gridCol>
              </a:tblGrid>
              <a:tr h="115515">
                <a:tc>
                  <a:txBody>
                    <a:bodyPr/>
                    <a:lstStyle/>
                    <a:p>
                      <a:pPr marL="0" marR="0">
                        <a:lnSpc>
                          <a:spcPct val="115000"/>
                        </a:lnSpc>
                        <a:buNone/>
                      </a:pPr>
                      <a:r>
                        <a:rPr lang="en-US" sz="700" b="1" kern="100" dirty="0">
                          <a:effectLst/>
                          <a:latin typeface="Gill Sans"/>
                          <a:ea typeface="Times New Roman" panose="02020603050405020304" pitchFamily="18" charset="0"/>
                        </a:rPr>
                        <a:t>Current allocations (transparent) are different from optimal weights (solid)</a:t>
                      </a:r>
                      <a:endParaRPr lang="en-US" sz="700" kern="100" dirty="0">
                        <a:effectLst/>
                        <a:latin typeface="Gill Sans"/>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p:pic>
        <p:nvPicPr>
          <p:cNvPr id="29" name="Picture 28">
            <a:extLst>
              <a:ext uri="{FF2B5EF4-FFF2-40B4-BE49-F238E27FC236}">
                <a16:creationId xmlns:a16="http://schemas.microsoft.com/office/drawing/2014/main" id="{B6977F93-BF6E-C26E-9DA3-22BC674BA6C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4867" y="1012878"/>
            <a:ext cx="3040366" cy="121858"/>
          </a:xfrm>
          <a:prstGeom prst="rect">
            <a:avLst/>
          </a:prstGeom>
        </p:spPr>
      </p:pic>
      <p:graphicFrame>
        <p:nvGraphicFramePr>
          <p:cNvPr id="15" name="Table 14">
            <a:extLst>
              <a:ext uri="{FF2B5EF4-FFF2-40B4-BE49-F238E27FC236}">
                <a16:creationId xmlns:a16="http://schemas.microsoft.com/office/drawing/2014/main" id="{99072D91-2795-876E-5B35-4A8D19678F7F}"/>
              </a:ext>
            </a:extLst>
          </p:cNvPr>
          <p:cNvGraphicFramePr>
            <a:graphicFrameLocks noGrp="1"/>
          </p:cNvGraphicFramePr>
          <p:nvPr>
            <p:extLst>
              <p:ext uri="{D42A27DB-BD31-4B8C-83A1-F6EECF244321}">
                <p14:modId xmlns:p14="http://schemas.microsoft.com/office/powerpoint/2010/main" val="1903444073"/>
              </p:ext>
            </p:extLst>
          </p:nvPr>
        </p:nvGraphicFramePr>
        <p:xfrm>
          <a:off x="364203" y="1171568"/>
          <a:ext cx="762000" cy="115515"/>
        </p:xfrm>
        <a:graphic>
          <a:graphicData uri="http://schemas.openxmlformats.org/drawingml/2006/table">
            <a:tbl>
              <a:tblPr firstRow="1" firstCol="1" bandRow="1"/>
              <a:tblGrid>
                <a:gridCol w="762000">
                  <a:extLst>
                    <a:ext uri="{9D8B030D-6E8A-4147-A177-3AD203B41FA5}">
                      <a16:colId xmlns:a16="http://schemas.microsoft.com/office/drawing/2014/main" val="2808740404"/>
                    </a:ext>
                  </a:extLst>
                </a:gridCol>
              </a:tblGrid>
              <a:tr h="115515">
                <a:tc>
                  <a:txBody>
                    <a:bodyPr/>
                    <a:lstStyle/>
                    <a:p>
                      <a:pPr marL="0" marR="0" algn="l">
                        <a:lnSpc>
                          <a:spcPct val="115000"/>
                        </a:lnSpc>
                        <a:buNone/>
                      </a:pPr>
                      <a:r>
                        <a:rPr lang="en-US" sz="600" b="1" kern="100" dirty="0">
                          <a:effectLst/>
                          <a:latin typeface="Times New Roman" panose="02020603050405020304" pitchFamily="18" charset="0"/>
                          <a:ea typeface="Times New Roman" panose="02020603050405020304" pitchFamily="18" charset="0"/>
                        </a:rPr>
                        <a:t>Brighthouse</a:t>
                      </a:r>
                      <a:endParaRPr lang="en-US" sz="600" kern="100" dirty="0">
                        <a:effectLst/>
                        <a:latin typeface="Times New Roman" panose="02020603050405020304" pitchFamily="18" charset="0"/>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p:graphicFrame>
        <p:nvGraphicFramePr>
          <p:cNvPr id="16" name="Table 15">
            <a:extLst>
              <a:ext uri="{FF2B5EF4-FFF2-40B4-BE49-F238E27FC236}">
                <a16:creationId xmlns:a16="http://schemas.microsoft.com/office/drawing/2014/main" id="{262C48A2-3578-FCE8-09C8-BF26E755A0E1}"/>
              </a:ext>
            </a:extLst>
          </p:cNvPr>
          <p:cNvGraphicFramePr>
            <a:graphicFrameLocks noGrp="1"/>
          </p:cNvGraphicFramePr>
          <p:nvPr>
            <p:extLst>
              <p:ext uri="{D42A27DB-BD31-4B8C-83A1-F6EECF244321}">
                <p14:modId xmlns:p14="http://schemas.microsoft.com/office/powerpoint/2010/main" val="603872979"/>
              </p:ext>
            </p:extLst>
          </p:nvPr>
        </p:nvGraphicFramePr>
        <p:xfrm>
          <a:off x="1803712" y="1170769"/>
          <a:ext cx="762000" cy="115515"/>
        </p:xfrm>
        <a:graphic>
          <a:graphicData uri="http://schemas.openxmlformats.org/drawingml/2006/table">
            <a:tbl>
              <a:tblPr firstRow="1" firstCol="1" bandRow="1"/>
              <a:tblGrid>
                <a:gridCol w="762000">
                  <a:extLst>
                    <a:ext uri="{9D8B030D-6E8A-4147-A177-3AD203B41FA5}">
                      <a16:colId xmlns:a16="http://schemas.microsoft.com/office/drawing/2014/main" val="2808740404"/>
                    </a:ext>
                  </a:extLst>
                </a:gridCol>
              </a:tblGrid>
              <a:tr h="115515">
                <a:tc>
                  <a:txBody>
                    <a:bodyPr/>
                    <a:lstStyle/>
                    <a:p>
                      <a:pPr marL="0" marR="0" algn="l">
                        <a:lnSpc>
                          <a:spcPct val="115000"/>
                        </a:lnSpc>
                        <a:buNone/>
                      </a:pPr>
                      <a:r>
                        <a:rPr lang="en-US" sz="600" b="1" kern="100" dirty="0" err="1">
                          <a:effectLst/>
                          <a:latin typeface="Times New Roman" panose="02020603050405020304" pitchFamily="18" charset="0"/>
                          <a:ea typeface="Times New Roman" panose="02020603050405020304" pitchFamily="18" charset="0"/>
                        </a:rPr>
                        <a:t>Corebridge</a:t>
                      </a:r>
                      <a:endParaRPr lang="en-US" sz="600" kern="100" dirty="0">
                        <a:effectLst/>
                        <a:latin typeface="Times New Roman" panose="02020603050405020304" pitchFamily="18" charset="0"/>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p:graphicFrame>
        <p:nvGraphicFramePr>
          <p:cNvPr id="17" name="Table 16">
            <a:extLst>
              <a:ext uri="{FF2B5EF4-FFF2-40B4-BE49-F238E27FC236}">
                <a16:creationId xmlns:a16="http://schemas.microsoft.com/office/drawing/2014/main" id="{A5470186-F651-5254-7971-506949765240}"/>
              </a:ext>
            </a:extLst>
          </p:cNvPr>
          <p:cNvGraphicFramePr>
            <a:graphicFrameLocks noGrp="1"/>
          </p:cNvGraphicFramePr>
          <p:nvPr>
            <p:extLst>
              <p:ext uri="{D42A27DB-BD31-4B8C-83A1-F6EECF244321}">
                <p14:modId xmlns:p14="http://schemas.microsoft.com/office/powerpoint/2010/main" val="791099602"/>
              </p:ext>
            </p:extLst>
          </p:nvPr>
        </p:nvGraphicFramePr>
        <p:xfrm>
          <a:off x="2994311" y="1177190"/>
          <a:ext cx="762000" cy="115515"/>
        </p:xfrm>
        <a:graphic>
          <a:graphicData uri="http://schemas.openxmlformats.org/drawingml/2006/table">
            <a:tbl>
              <a:tblPr firstRow="1" firstCol="1" bandRow="1"/>
              <a:tblGrid>
                <a:gridCol w="762000">
                  <a:extLst>
                    <a:ext uri="{9D8B030D-6E8A-4147-A177-3AD203B41FA5}">
                      <a16:colId xmlns:a16="http://schemas.microsoft.com/office/drawing/2014/main" val="2808740404"/>
                    </a:ext>
                  </a:extLst>
                </a:gridCol>
              </a:tblGrid>
              <a:tr h="115515">
                <a:tc>
                  <a:txBody>
                    <a:bodyPr/>
                    <a:lstStyle/>
                    <a:p>
                      <a:pPr marL="0" marR="0" algn="ctr">
                        <a:lnSpc>
                          <a:spcPct val="115000"/>
                        </a:lnSpc>
                        <a:buNone/>
                      </a:pPr>
                      <a:r>
                        <a:rPr lang="en-US" sz="600" b="1" kern="100" dirty="0" err="1">
                          <a:effectLst/>
                          <a:latin typeface="Times New Roman" panose="02020603050405020304" pitchFamily="18" charset="0"/>
                          <a:ea typeface="Times New Roman" panose="02020603050405020304" pitchFamily="18" charset="0"/>
                        </a:rPr>
                        <a:t>Metlife</a:t>
                      </a:r>
                      <a:endParaRPr lang="en-US" sz="600" kern="100" dirty="0">
                        <a:effectLst/>
                        <a:latin typeface="Times New Roman" panose="02020603050405020304" pitchFamily="18" charset="0"/>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p:graphicFrame>
        <p:nvGraphicFramePr>
          <p:cNvPr id="18" name="Table 17">
            <a:extLst>
              <a:ext uri="{FF2B5EF4-FFF2-40B4-BE49-F238E27FC236}">
                <a16:creationId xmlns:a16="http://schemas.microsoft.com/office/drawing/2014/main" id="{D1A22F2F-F48D-2D2C-BE42-8441F58A10C1}"/>
              </a:ext>
            </a:extLst>
          </p:cNvPr>
          <p:cNvGraphicFramePr>
            <a:graphicFrameLocks noGrp="1"/>
          </p:cNvGraphicFramePr>
          <p:nvPr>
            <p:extLst>
              <p:ext uri="{D42A27DB-BD31-4B8C-83A1-F6EECF244321}">
                <p14:modId xmlns:p14="http://schemas.microsoft.com/office/powerpoint/2010/main" val="4020533982"/>
              </p:ext>
            </p:extLst>
          </p:nvPr>
        </p:nvGraphicFramePr>
        <p:xfrm>
          <a:off x="363488" y="2278526"/>
          <a:ext cx="762000" cy="115515"/>
        </p:xfrm>
        <a:graphic>
          <a:graphicData uri="http://schemas.openxmlformats.org/drawingml/2006/table">
            <a:tbl>
              <a:tblPr firstRow="1" firstCol="1" bandRow="1"/>
              <a:tblGrid>
                <a:gridCol w="762000">
                  <a:extLst>
                    <a:ext uri="{9D8B030D-6E8A-4147-A177-3AD203B41FA5}">
                      <a16:colId xmlns:a16="http://schemas.microsoft.com/office/drawing/2014/main" val="2808740404"/>
                    </a:ext>
                  </a:extLst>
                </a:gridCol>
              </a:tblGrid>
              <a:tr h="115515">
                <a:tc>
                  <a:txBody>
                    <a:bodyPr/>
                    <a:lstStyle/>
                    <a:p>
                      <a:pPr marL="0" marR="0" algn="l">
                        <a:lnSpc>
                          <a:spcPct val="115000"/>
                        </a:lnSpc>
                        <a:buNone/>
                      </a:pPr>
                      <a:r>
                        <a:rPr lang="en-US" sz="600" b="1" kern="100" dirty="0">
                          <a:effectLst/>
                          <a:latin typeface="Times New Roman" panose="02020603050405020304" pitchFamily="18" charset="0"/>
                          <a:ea typeface="Times New Roman" panose="02020603050405020304" pitchFamily="18" charset="0"/>
                        </a:rPr>
                        <a:t>Principal</a:t>
                      </a:r>
                      <a:endParaRPr lang="en-US" sz="600" kern="100" dirty="0">
                        <a:effectLst/>
                        <a:latin typeface="Times New Roman" panose="02020603050405020304" pitchFamily="18" charset="0"/>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p:graphicFrame>
        <p:nvGraphicFramePr>
          <p:cNvPr id="19" name="Table 18">
            <a:extLst>
              <a:ext uri="{FF2B5EF4-FFF2-40B4-BE49-F238E27FC236}">
                <a16:creationId xmlns:a16="http://schemas.microsoft.com/office/drawing/2014/main" id="{6EF635AA-F767-4C4E-0C7F-81D3B61945E5}"/>
              </a:ext>
            </a:extLst>
          </p:cNvPr>
          <p:cNvGraphicFramePr>
            <a:graphicFrameLocks noGrp="1"/>
          </p:cNvGraphicFramePr>
          <p:nvPr>
            <p:extLst>
              <p:ext uri="{D42A27DB-BD31-4B8C-83A1-F6EECF244321}">
                <p14:modId xmlns:p14="http://schemas.microsoft.com/office/powerpoint/2010/main" val="1577607231"/>
              </p:ext>
            </p:extLst>
          </p:nvPr>
        </p:nvGraphicFramePr>
        <p:xfrm>
          <a:off x="1796466" y="2283560"/>
          <a:ext cx="762000" cy="115515"/>
        </p:xfrm>
        <a:graphic>
          <a:graphicData uri="http://schemas.openxmlformats.org/drawingml/2006/table">
            <a:tbl>
              <a:tblPr firstRow="1" firstCol="1" bandRow="1"/>
              <a:tblGrid>
                <a:gridCol w="762000">
                  <a:extLst>
                    <a:ext uri="{9D8B030D-6E8A-4147-A177-3AD203B41FA5}">
                      <a16:colId xmlns:a16="http://schemas.microsoft.com/office/drawing/2014/main" val="2808740404"/>
                    </a:ext>
                  </a:extLst>
                </a:gridCol>
              </a:tblGrid>
              <a:tr h="115515">
                <a:tc>
                  <a:txBody>
                    <a:bodyPr/>
                    <a:lstStyle/>
                    <a:p>
                      <a:pPr marL="0" marR="0" algn="l">
                        <a:lnSpc>
                          <a:spcPct val="115000"/>
                        </a:lnSpc>
                        <a:buNone/>
                      </a:pPr>
                      <a:r>
                        <a:rPr lang="en-US" sz="600" b="1" kern="100" dirty="0">
                          <a:effectLst/>
                          <a:latin typeface="Times New Roman" panose="02020603050405020304" pitchFamily="18" charset="0"/>
                          <a:ea typeface="Times New Roman" panose="02020603050405020304" pitchFamily="18" charset="0"/>
                        </a:rPr>
                        <a:t>Prudential</a:t>
                      </a:r>
                      <a:endParaRPr lang="en-US" sz="600" kern="100" dirty="0">
                        <a:effectLst/>
                        <a:latin typeface="Times New Roman" panose="02020603050405020304" pitchFamily="18" charset="0"/>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p:graphicFrame>
        <p:nvGraphicFramePr>
          <p:cNvPr id="20" name="Table 19">
            <a:extLst>
              <a:ext uri="{FF2B5EF4-FFF2-40B4-BE49-F238E27FC236}">
                <a16:creationId xmlns:a16="http://schemas.microsoft.com/office/drawing/2014/main" id="{DF82FCCE-27F6-CC20-CEE9-EC127C912D1A}"/>
              </a:ext>
            </a:extLst>
          </p:cNvPr>
          <p:cNvGraphicFramePr>
            <a:graphicFrameLocks noGrp="1"/>
          </p:cNvGraphicFramePr>
          <p:nvPr>
            <p:extLst>
              <p:ext uri="{D42A27DB-BD31-4B8C-83A1-F6EECF244321}">
                <p14:modId xmlns:p14="http://schemas.microsoft.com/office/powerpoint/2010/main" val="373754925"/>
              </p:ext>
            </p:extLst>
          </p:nvPr>
        </p:nvGraphicFramePr>
        <p:xfrm>
          <a:off x="3215402" y="2281784"/>
          <a:ext cx="762000" cy="115515"/>
        </p:xfrm>
        <a:graphic>
          <a:graphicData uri="http://schemas.openxmlformats.org/drawingml/2006/table">
            <a:tbl>
              <a:tblPr firstRow="1" firstCol="1" bandRow="1"/>
              <a:tblGrid>
                <a:gridCol w="762000">
                  <a:extLst>
                    <a:ext uri="{9D8B030D-6E8A-4147-A177-3AD203B41FA5}">
                      <a16:colId xmlns:a16="http://schemas.microsoft.com/office/drawing/2014/main" val="2808740404"/>
                    </a:ext>
                  </a:extLst>
                </a:gridCol>
              </a:tblGrid>
              <a:tr h="115515">
                <a:tc>
                  <a:txBody>
                    <a:bodyPr/>
                    <a:lstStyle/>
                    <a:p>
                      <a:pPr marL="0" marR="0" algn="l">
                        <a:lnSpc>
                          <a:spcPct val="115000"/>
                        </a:lnSpc>
                        <a:buNone/>
                      </a:pPr>
                      <a:r>
                        <a:rPr lang="en-US" sz="600" b="1" kern="100" dirty="0">
                          <a:effectLst/>
                          <a:latin typeface="Times New Roman" panose="02020603050405020304" pitchFamily="18" charset="0"/>
                          <a:ea typeface="Times New Roman" panose="02020603050405020304" pitchFamily="18" charset="0"/>
                        </a:rPr>
                        <a:t>Voya</a:t>
                      </a:r>
                      <a:endParaRPr lang="en-US" sz="600" kern="100" dirty="0">
                        <a:effectLst/>
                        <a:latin typeface="Times New Roman" panose="02020603050405020304" pitchFamily="18" charset="0"/>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p:graphicFrame>
        <p:nvGraphicFramePr>
          <p:cNvPr id="21" name="Chart 20">
            <a:extLst>
              <a:ext uri="{FF2B5EF4-FFF2-40B4-BE49-F238E27FC236}">
                <a16:creationId xmlns:a16="http://schemas.microsoft.com/office/drawing/2014/main" id="{41F43F51-4FE7-409A-B1FA-861CF684CFDD}"/>
              </a:ext>
            </a:extLst>
          </p:cNvPr>
          <p:cNvGraphicFramePr>
            <a:graphicFrameLocks/>
          </p:cNvGraphicFramePr>
          <p:nvPr>
            <p:extLst>
              <p:ext uri="{D42A27DB-BD31-4B8C-83A1-F6EECF244321}">
                <p14:modId xmlns:p14="http://schemas.microsoft.com/office/powerpoint/2010/main" val="3965025555"/>
              </p:ext>
            </p:extLst>
          </p:nvPr>
        </p:nvGraphicFramePr>
        <p:xfrm>
          <a:off x="160095" y="1252140"/>
          <a:ext cx="1554480" cy="1005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D1CA6BA5-3ADF-4A06-86D3-A025AF6F2A52}"/>
              </a:ext>
            </a:extLst>
          </p:cNvPr>
          <p:cNvGraphicFramePr>
            <a:graphicFrameLocks/>
          </p:cNvGraphicFramePr>
          <p:nvPr>
            <p:extLst>
              <p:ext uri="{D42A27DB-BD31-4B8C-83A1-F6EECF244321}">
                <p14:modId xmlns:p14="http://schemas.microsoft.com/office/powerpoint/2010/main" val="2782728994"/>
              </p:ext>
            </p:extLst>
          </p:nvPr>
        </p:nvGraphicFramePr>
        <p:xfrm>
          <a:off x="1602643" y="1277720"/>
          <a:ext cx="1554480" cy="1005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a:extLst>
              <a:ext uri="{FF2B5EF4-FFF2-40B4-BE49-F238E27FC236}">
                <a16:creationId xmlns:a16="http://schemas.microsoft.com/office/drawing/2014/main" id="{EF8E413F-880F-4D58-AFF1-F330D0EF0369}"/>
              </a:ext>
            </a:extLst>
          </p:cNvPr>
          <p:cNvGraphicFramePr>
            <a:graphicFrameLocks/>
          </p:cNvGraphicFramePr>
          <p:nvPr>
            <p:extLst>
              <p:ext uri="{D42A27DB-BD31-4B8C-83A1-F6EECF244321}">
                <p14:modId xmlns:p14="http://schemas.microsoft.com/office/powerpoint/2010/main" val="3057614864"/>
              </p:ext>
            </p:extLst>
          </p:nvPr>
        </p:nvGraphicFramePr>
        <p:xfrm>
          <a:off x="3007458" y="1277720"/>
          <a:ext cx="1554480" cy="10058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a:extLst>
              <a:ext uri="{FF2B5EF4-FFF2-40B4-BE49-F238E27FC236}">
                <a16:creationId xmlns:a16="http://schemas.microsoft.com/office/drawing/2014/main" id="{AB1AE1AE-451C-46E8-B459-403BFF008CB2}"/>
              </a:ext>
            </a:extLst>
          </p:cNvPr>
          <p:cNvGraphicFramePr>
            <a:graphicFrameLocks/>
          </p:cNvGraphicFramePr>
          <p:nvPr>
            <p:extLst>
              <p:ext uri="{D42A27DB-BD31-4B8C-83A1-F6EECF244321}">
                <p14:modId xmlns:p14="http://schemas.microsoft.com/office/powerpoint/2010/main" val="3630883912"/>
              </p:ext>
            </p:extLst>
          </p:nvPr>
        </p:nvGraphicFramePr>
        <p:xfrm>
          <a:off x="158754" y="2340577"/>
          <a:ext cx="1554480" cy="10058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hart 24">
            <a:extLst>
              <a:ext uri="{FF2B5EF4-FFF2-40B4-BE49-F238E27FC236}">
                <a16:creationId xmlns:a16="http://schemas.microsoft.com/office/drawing/2014/main" id="{AF303738-4A56-44A6-9075-17EEE152ED02}"/>
              </a:ext>
            </a:extLst>
          </p:cNvPr>
          <p:cNvGraphicFramePr>
            <a:graphicFrameLocks/>
          </p:cNvGraphicFramePr>
          <p:nvPr>
            <p:extLst>
              <p:ext uri="{D42A27DB-BD31-4B8C-83A1-F6EECF244321}">
                <p14:modId xmlns:p14="http://schemas.microsoft.com/office/powerpoint/2010/main" val="3047732279"/>
              </p:ext>
            </p:extLst>
          </p:nvPr>
        </p:nvGraphicFramePr>
        <p:xfrm>
          <a:off x="1602643" y="2336284"/>
          <a:ext cx="1554480" cy="100584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hart 25">
            <a:extLst>
              <a:ext uri="{FF2B5EF4-FFF2-40B4-BE49-F238E27FC236}">
                <a16:creationId xmlns:a16="http://schemas.microsoft.com/office/drawing/2014/main" id="{CF48B211-8BD9-4D27-8F27-B797DD873284}"/>
              </a:ext>
            </a:extLst>
          </p:cNvPr>
          <p:cNvGraphicFramePr>
            <a:graphicFrameLocks/>
          </p:cNvGraphicFramePr>
          <p:nvPr>
            <p:extLst>
              <p:ext uri="{D42A27DB-BD31-4B8C-83A1-F6EECF244321}">
                <p14:modId xmlns:p14="http://schemas.microsoft.com/office/powerpoint/2010/main" val="2139466180"/>
              </p:ext>
            </p:extLst>
          </p:nvPr>
        </p:nvGraphicFramePr>
        <p:xfrm>
          <a:off x="3007458" y="2331991"/>
          <a:ext cx="1554480" cy="1005840"/>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6801-D319-08A1-16F2-ED7E963B57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69CF5B-D734-25EE-0193-67DA93DB176F}"/>
              </a:ext>
            </a:extLst>
          </p:cNvPr>
          <p:cNvSpPr txBox="1">
            <a:spLocks noGrp="1"/>
          </p:cNvSpPr>
          <p:nvPr>
            <p:ph type="title"/>
          </p:nvPr>
        </p:nvSpPr>
        <p:spPr>
          <a:xfrm>
            <a:off x="143166" y="30627"/>
            <a:ext cx="4497299" cy="319959"/>
          </a:xfrm>
          <a:prstGeom prst="rect">
            <a:avLst/>
          </a:prstGeom>
        </p:spPr>
        <p:txBody>
          <a:bodyPr vert="horz" wrap="square" lIns="0" tIns="12065" rIns="0" bIns="0" rtlCol="0">
            <a:spAutoFit/>
          </a:bodyPr>
          <a:lstStyle/>
          <a:p>
            <a:pPr marL="12700">
              <a:lnSpc>
                <a:spcPct val="100000"/>
              </a:lnSpc>
              <a:spcBef>
                <a:spcPts val="95"/>
              </a:spcBef>
            </a:pPr>
            <a:r>
              <a:rPr lang="en-US" sz="1000" spc="-45" dirty="0">
                <a:latin typeface="Gill Sans"/>
              </a:rPr>
              <a:t>Voya’s Shorter Liabilities Allow Capital-Efficient Gains Through Reallocation to Structured and Private Credit</a:t>
            </a:r>
          </a:p>
        </p:txBody>
      </p:sp>
      <p:grpSp>
        <p:nvGrpSpPr>
          <p:cNvPr id="3" name="object 3">
            <a:extLst>
              <a:ext uri="{FF2B5EF4-FFF2-40B4-BE49-F238E27FC236}">
                <a16:creationId xmlns:a16="http://schemas.microsoft.com/office/drawing/2014/main" id="{43FCF21D-1B5A-8B9A-3DF3-9699D49249BF}"/>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2771D306-B9FE-486E-65E4-8ED680ACDC37}"/>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278F8678-43D4-126F-B7B0-8B32BD188F64}"/>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4F5E21B4-8B79-91BF-9DFF-03A68F7DD015}"/>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A70AA303-872F-D08C-1579-3943A44AC415}"/>
              </a:ext>
            </a:extLst>
          </p:cNvPr>
          <p:cNvSpPr txBox="1"/>
          <p:nvPr/>
        </p:nvSpPr>
        <p:spPr>
          <a:xfrm>
            <a:off x="95250" y="434975"/>
            <a:ext cx="4419601" cy="589264"/>
          </a:xfrm>
          <a:prstGeom prst="rect">
            <a:avLst/>
          </a:prstGeom>
        </p:spPr>
        <p:txBody>
          <a:bodyPr vert="horz" wrap="square" lIns="0" tIns="12065" rIns="0" bIns="0" rtlCol="0">
            <a:spAutoFit/>
          </a:bodyPr>
          <a:lstStyle/>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The current portfolio delivers a solid 4.97 percent return but sits inside the frontier, with optimized portfolios achieving similar returns at risk near 3.16 percent and a Sharpe ratio rising from 0.27 to 0.36.</a:t>
            </a:r>
          </a:p>
          <a:p>
            <a:pPr marL="184150" indent="-91440" algn="l">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Efficiency gains come from removing BBB corporates and reducing commercial mortgage loans and global exposures while increasing private placements, RMBS, CMBS, and mortgage whole loans, which improves capital efficiency and enhances surplus stability without sacrificing return.</a:t>
            </a:r>
          </a:p>
        </p:txBody>
      </p:sp>
      <p:sp>
        <p:nvSpPr>
          <p:cNvPr id="8" name="object 8">
            <a:extLst>
              <a:ext uri="{FF2B5EF4-FFF2-40B4-BE49-F238E27FC236}">
                <a16:creationId xmlns:a16="http://schemas.microsoft.com/office/drawing/2014/main" id="{D858DDE4-4B54-89A1-D259-54BFD0ECC7D3}"/>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20</a:t>
            </a:r>
            <a:endParaRPr sz="700" dirty="0">
              <a:latin typeface="Calibri"/>
              <a:cs typeface="Calibri"/>
            </a:endParaRPr>
          </a:p>
        </p:txBody>
      </p:sp>
      <p:graphicFrame>
        <p:nvGraphicFramePr>
          <p:cNvPr id="11" name="Table 10">
            <a:extLst>
              <a:ext uri="{FF2B5EF4-FFF2-40B4-BE49-F238E27FC236}">
                <a16:creationId xmlns:a16="http://schemas.microsoft.com/office/drawing/2014/main" id="{28582F9A-4983-3049-E484-CC2F724B5B5B}"/>
              </a:ext>
            </a:extLst>
          </p:cNvPr>
          <p:cNvGraphicFramePr>
            <a:graphicFrameLocks noGrp="1"/>
          </p:cNvGraphicFramePr>
          <p:nvPr>
            <p:extLst>
              <p:ext uri="{D42A27DB-BD31-4B8C-83A1-F6EECF244321}">
                <p14:modId xmlns:p14="http://schemas.microsoft.com/office/powerpoint/2010/main" val="6634448"/>
              </p:ext>
            </p:extLst>
          </p:nvPr>
        </p:nvGraphicFramePr>
        <p:xfrm>
          <a:off x="182880" y="1188720"/>
          <a:ext cx="1691533" cy="2112953"/>
        </p:xfrm>
        <a:graphic>
          <a:graphicData uri="http://schemas.openxmlformats.org/drawingml/2006/table">
            <a:tbl>
              <a:tblPr/>
              <a:tblGrid>
                <a:gridCol w="1075373">
                  <a:extLst>
                    <a:ext uri="{9D8B030D-6E8A-4147-A177-3AD203B41FA5}">
                      <a16:colId xmlns:a16="http://schemas.microsoft.com/office/drawing/2014/main" val="242179012"/>
                    </a:ext>
                  </a:extLst>
                </a:gridCol>
                <a:gridCol w="308080">
                  <a:extLst>
                    <a:ext uri="{9D8B030D-6E8A-4147-A177-3AD203B41FA5}">
                      <a16:colId xmlns:a16="http://schemas.microsoft.com/office/drawing/2014/main" val="4028686290"/>
                    </a:ext>
                  </a:extLst>
                </a:gridCol>
                <a:gridCol w="308080">
                  <a:extLst>
                    <a:ext uri="{9D8B030D-6E8A-4147-A177-3AD203B41FA5}">
                      <a16:colId xmlns:a16="http://schemas.microsoft.com/office/drawing/2014/main" val="349755047"/>
                    </a:ext>
                  </a:extLst>
                </a:gridCol>
              </a:tblGrid>
              <a:tr h="78473">
                <a:tc>
                  <a:txBody>
                    <a:bodyPr/>
                    <a:lstStyle/>
                    <a:p>
                      <a:pPr algn="l" fontAlgn="ctr">
                        <a:buNone/>
                      </a:pPr>
                      <a:r>
                        <a:rPr lang="en-US" sz="400" b="1" i="0" u="none" strike="noStrike">
                          <a:solidFill>
                            <a:srgbClr val="FFFFFF"/>
                          </a:solidFill>
                          <a:effectLst/>
                          <a:latin typeface="Times New Roman" panose="02020603050405020304" pitchFamily="18" charset="0"/>
                        </a:rPr>
                        <a:t>Metric/Asset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Current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Times New Roman" panose="02020603050405020304" pitchFamily="18" charset="0"/>
                        </a:rPr>
                        <a:t>Max Utility</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339313284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Expected Return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4.97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598950400"/>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Risk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3.62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3.16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11622319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Sharpe Ratio</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0.27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0.36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424198019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Avg FI Credit Rating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98214095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FI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6.25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68318186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Net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1.45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72786837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Capital Use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2.16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1.93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09937073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Short/Intermediate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EF5FC"/>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3.2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DE0F1"/>
                    </a:solidFill>
                  </a:tcPr>
                </a:tc>
                <a:extLst>
                  <a:ext uri="{0D108BD9-81ED-4DB2-BD59-A6C34878D82A}">
                    <a16:rowId xmlns:a16="http://schemas.microsoft.com/office/drawing/2014/main" val="279380570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Treasuries,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BF3FB"/>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extLst>
                  <a:ext uri="{0D108BD9-81ED-4DB2-BD59-A6C34878D82A}">
                    <a16:rowId xmlns:a16="http://schemas.microsoft.com/office/drawing/2014/main" val="109740018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Taxable Munis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5EFF9"/>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91040026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Government,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3.4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ADEF0"/>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411076336"/>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5EFF9"/>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11.4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1F6EB3"/>
                    </a:solidFill>
                  </a:tcPr>
                </a:tc>
                <a:extLst>
                  <a:ext uri="{0D108BD9-81ED-4DB2-BD59-A6C34878D82A}">
                    <a16:rowId xmlns:a16="http://schemas.microsoft.com/office/drawing/2014/main" val="560254401"/>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1D9ED"/>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6F0F9"/>
                    </a:solidFill>
                  </a:tcPr>
                </a:tc>
                <a:extLst>
                  <a:ext uri="{0D108BD9-81ED-4DB2-BD59-A6C34878D82A}">
                    <a16:rowId xmlns:a16="http://schemas.microsoft.com/office/drawing/2014/main" val="281741795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5.1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9CFE5"/>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4.3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AD6EB"/>
                    </a:solidFill>
                  </a:tcPr>
                </a:tc>
                <a:extLst>
                  <a:ext uri="{0D108BD9-81ED-4DB2-BD59-A6C34878D82A}">
                    <a16:rowId xmlns:a16="http://schemas.microsoft.com/office/drawing/2014/main" val="188280170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IG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8.3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5AA2CF"/>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216997329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1F7FD"/>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1.2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7F1FA"/>
                    </a:solidFill>
                  </a:tcPr>
                </a:tc>
                <a:extLst>
                  <a:ext uri="{0D108BD9-81ED-4DB2-BD59-A6C34878D82A}">
                    <a16:rowId xmlns:a16="http://schemas.microsoft.com/office/drawing/2014/main" val="79158856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US Public Corporates, HY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FF6FC"/>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2.3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9E7F5"/>
                    </a:solidFill>
                  </a:tcPr>
                </a:tc>
                <a:extLst>
                  <a:ext uri="{0D108BD9-81ED-4DB2-BD59-A6C34878D82A}">
                    <a16:rowId xmlns:a16="http://schemas.microsoft.com/office/drawing/2014/main" val="315325609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Global ex-US Corporates,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6.8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7DB8DA"/>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3EEF9"/>
                    </a:solidFill>
                  </a:tcPr>
                </a:tc>
                <a:extLst>
                  <a:ext uri="{0D108BD9-81ED-4DB2-BD59-A6C34878D82A}">
                    <a16:rowId xmlns:a16="http://schemas.microsoft.com/office/drawing/2014/main" val="1059446095"/>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Mortgage-Backed Securities (RMBS)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9.9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3989C1"/>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A539E"/>
                    </a:solidFill>
                  </a:tcPr>
                </a:tc>
                <a:extLst>
                  <a:ext uri="{0D108BD9-81ED-4DB2-BD59-A6C34878D82A}">
                    <a16:rowId xmlns:a16="http://schemas.microsoft.com/office/drawing/2014/main" val="84413025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Mortgage-Backed Securities (CMBS)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8.1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5DA5D1"/>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11.1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2373B6"/>
                    </a:solidFill>
                  </a:tcPr>
                </a:tc>
                <a:extLst>
                  <a:ext uri="{0D108BD9-81ED-4DB2-BD59-A6C34878D82A}">
                    <a16:rowId xmlns:a16="http://schemas.microsoft.com/office/drawing/2014/main" val="3293910547"/>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Asset-Backed Securities (ABS)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7.9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63A8D3"/>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1.7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0ECF8"/>
                    </a:solidFill>
                  </a:tcPr>
                </a:tc>
                <a:extLst>
                  <a:ext uri="{0D108BD9-81ED-4DB2-BD59-A6C34878D82A}">
                    <a16:rowId xmlns:a16="http://schemas.microsoft.com/office/drawing/2014/main" val="2801187066"/>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11.6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1C6BB0"/>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1484548498"/>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IG Private Placement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9.2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4594C7"/>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1626913259"/>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Corporate HY Private (Leveraged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1.2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7F1FA"/>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extLst>
                  <a:ext uri="{0D108BD9-81ED-4DB2-BD59-A6C34878D82A}">
                    <a16:rowId xmlns:a16="http://schemas.microsoft.com/office/drawing/2014/main" val="3685272923"/>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Residential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ED1E7"/>
                    </a:solidFill>
                  </a:tcPr>
                </a:tc>
                <a:tc>
                  <a:txBody>
                    <a:bodyPr/>
                    <a:lstStyle/>
                    <a:p>
                      <a:pPr algn="ctr" fontAlgn="ctr">
                        <a:buNone/>
                      </a:pPr>
                      <a:r>
                        <a:rPr lang="en-US" sz="400" b="0" i="0" u="none" strike="noStrike">
                          <a:solidFill>
                            <a:srgbClr val="F1F1F1"/>
                          </a:solidFill>
                          <a:effectLst/>
                          <a:latin typeface="Times New Roman" panose="02020603050405020304" pitchFamily="18" charset="0"/>
                        </a:rPr>
                        <a:t>14.6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674"/>
                    </a:solidFill>
                  </a:tcPr>
                </a:tc>
                <a:extLst>
                  <a:ext uri="{0D108BD9-81ED-4DB2-BD59-A6C34878D82A}">
                    <a16:rowId xmlns:a16="http://schemas.microsoft.com/office/drawing/2014/main" val="402321043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Commercial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Times New Roman" panose="02020603050405020304" pitchFamily="18" charset="0"/>
                        </a:rPr>
                        <a:t>9.8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3A8AC2"/>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extLst>
                  <a:ext uri="{0D108BD9-81ED-4DB2-BD59-A6C34878D82A}">
                    <a16:rowId xmlns:a16="http://schemas.microsoft.com/office/drawing/2014/main" val="2518216244"/>
                  </a:ext>
                </a:extLst>
              </a:tr>
              <a:tr h="72660">
                <a:tc>
                  <a:txBody>
                    <a:bodyPr/>
                    <a:lstStyle/>
                    <a:p>
                      <a:pPr algn="l" fontAlgn="ctr">
                        <a:buNone/>
                      </a:pPr>
                      <a:r>
                        <a:rPr lang="en-US" sz="400" b="0" i="0" u="none" strike="noStrike">
                          <a:solidFill>
                            <a:srgbClr val="000000"/>
                          </a:solidFill>
                          <a:effectLst/>
                          <a:latin typeface="Times New Roman" panose="02020603050405020304" pitchFamily="18" charset="0"/>
                        </a:rPr>
                        <a:t>Private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4.5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7D4EA"/>
                    </a:solidFill>
                  </a:tcPr>
                </a:tc>
                <a:tc>
                  <a:txBody>
                    <a:bodyPr/>
                    <a:lstStyle/>
                    <a:p>
                      <a:pPr algn="ctr" fontAlgn="ctr">
                        <a:buNone/>
                      </a:pPr>
                      <a:r>
                        <a:rPr lang="en-US" sz="400" b="0" i="0" u="none" strike="noStrike">
                          <a:solidFill>
                            <a:srgbClr val="000000"/>
                          </a:solidFill>
                          <a:effectLst/>
                          <a:latin typeface="Times New Roman" panose="02020603050405020304" pitchFamily="18" charset="0"/>
                        </a:rPr>
                        <a:t>3.9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3DAEE"/>
                    </a:solidFill>
                  </a:tcPr>
                </a:tc>
                <a:extLst>
                  <a:ext uri="{0D108BD9-81ED-4DB2-BD59-A6C34878D82A}">
                    <a16:rowId xmlns:a16="http://schemas.microsoft.com/office/drawing/2014/main" val="570704836"/>
                  </a:ext>
                </a:extLst>
              </a:tr>
              <a:tr h="72660">
                <a:tc>
                  <a:txBody>
                    <a:bodyPr/>
                    <a:lstStyle/>
                    <a:p>
                      <a:pPr algn="l" fontAlgn="ctr">
                        <a:buNone/>
                      </a:pPr>
                      <a:r>
                        <a:rPr lang="en-US" sz="400" b="0" i="0" u="none" strike="noStrike" dirty="0">
                          <a:solidFill>
                            <a:srgbClr val="000000"/>
                          </a:solidFill>
                          <a:effectLst/>
                          <a:latin typeface="Times New Roman" panose="02020603050405020304" pitchFamily="18" charset="0"/>
                        </a:rPr>
                        <a:t>Real Estate (via partnerships,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dirty="0">
                          <a:solidFill>
                            <a:srgbClr val="000000"/>
                          </a:solidFill>
                          <a:effectLst/>
                          <a:latin typeface="Times New Roman" panose="02020603050405020304" pitchFamily="18" charset="0"/>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3041043450"/>
                  </a:ext>
                </a:extLst>
              </a:tr>
            </a:tbl>
          </a:graphicData>
        </a:graphic>
      </p:graphicFrame>
      <p:pic>
        <p:nvPicPr>
          <p:cNvPr id="10" name="Graphic 9">
            <a:extLst>
              <a:ext uri="{FF2B5EF4-FFF2-40B4-BE49-F238E27FC236}">
                <a16:creationId xmlns:a16="http://schemas.microsoft.com/office/drawing/2014/main" id="{CF7DF9FC-30C7-DF75-806C-A13F14553D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5960" y="1463040"/>
            <a:ext cx="2539532" cy="1463040"/>
          </a:xfrm>
          <a:prstGeom prst="rect">
            <a:avLst/>
          </a:prstGeom>
        </p:spPr>
      </p:pic>
    </p:spTree>
    <p:extLst>
      <p:ext uri="{BB962C8B-B14F-4D97-AF65-F5344CB8AC3E}">
        <p14:creationId xmlns:p14="http://schemas.microsoft.com/office/powerpoint/2010/main" val="61183638"/>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E576-E916-AAF4-2AF2-4D0F5BFE020D}"/>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EE16E53E-BD0C-B273-9672-18B9E3108575}"/>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65513B3B-6A3F-680E-3948-A1F2C8B8EBAD}"/>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F47ABFF8-6926-A59D-4F56-FC97C7E90FA4}"/>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9EA17A3A-9F04-AFA8-B1CA-524A37B07813}"/>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8" name="object 8">
            <a:extLst>
              <a:ext uri="{FF2B5EF4-FFF2-40B4-BE49-F238E27FC236}">
                <a16:creationId xmlns:a16="http://schemas.microsoft.com/office/drawing/2014/main" id="{4DFFA570-BD56-BA84-0262-E605B6698E75}"/>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sz="700" spc="-50" dirty="0">
                <a:solidFill>
                  <a:srgbClr val="22373A"/>
                </a:solidFill>
                <a:latin typeface="Calibri"/>
                <a:cs typeface="Calibri"/>
              </a:rPr>
              <a:t>1</a:t>
            </a:r>
            <a:r>
              <a:rPr lang="en-US" sz="700" spc="-50" dirty="0">
                <a:solidFill>
                  <a:srgbClr val="22373A"/>
                </a:solidFill>
                <a:latin typeface="Calibri"/>
                <a:cs typeface="Calibri"/>
              </a:rPr>
              <a:t>5</a:t>
            </a:r>
            <a:endParaRPr sz="700" dirty="0">
              <a:latin typeface="Calibri"/>
              <a:cs typeface="Calibri"/>
            </a:endParaRPr>
          </a:p>
        </p:txBody>
      </p:sp>
      <p:pic>
        <p:nvPicPr>
          <p:cNvPr id="9" name="Picture 8" descr="A graph of different colored lines&#10;&#10;AI-generated content may be incorrect.">
            <a:extLst>
              <a:ext uri="{FF2B5EF4-FFF2-40B4-BE49-F238E27FC236}">
                <a16:creationId xmlns:a16="http://schemas.microsoft.com/office/drawing/2014/main" id="{62EDEA9E-F4AF-5B8E-65FF-FEBFE10D5C3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39407" y="461051"/>
            <a:ext cx="2305050" cy="1375106"/>
          </a:xfrm>
          <a:prstGeom prst="rect">
            <a:avLst/>
          </a:prstGeom>
        </p:spPr>
      </p:pic>
      <p:pic>
        <p:nvPicPr>
          <p:cNvPr id="11" name="Picture 10" descr="A graph of different colored lines&#10;&#10;AI-generated content may be incorrect.">
            <a:extLst>
              <a:ext uri="{FF2B5EF4-FFF2-40B4-BE49-F238E27FC236}">
                <a16:creationId xmlns:a16="http://schemas.microsoft.com/office/drawing/2014/main" id="{D270FA38-F164-0371-DD7B-724BDE35522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39407" y="1936624"/>
            <a:ext cx="2305050" cy="1336542"/>
          </a:xfrm>
          <a:prstGeom prst="rect">
            <a:avLst/>
          </a:prstGeom>
        </p:spPr>
      </p:pic>
      <p:sp>
        <p:nvSpPr>
          <p:cNvPr id="13" name="object 2">
            <a:extLst>
              <a:ext uri="{FF2B5EF4-FFF2-40B4-BE49-F238E27FC236}">
                <a16:creationId xmlns:a16="http://schemas.microsoft.com/office/drawing/2014/main" id="{F35280D3-34F1-ED0F-A1F7-A1D3261E3233}"/>
              </a:ext>
            </a:extLst>
          </p:cNvPr>
          <p:cNvSpPr txBox="1">
            <a:spLocks noGrp="1"/>
          </p:cNvSpPr>
          <p:nvPr>
            <p:ph type="title"/>
          </p:nvPr>
        </p:nvSpPr>
        <p:spPr>
          <a:xfrm>
            <a:off x="110896" y="23053"/>
            <a:ext cx="4497299" cy="319959"/>
          </a:xfrm>
          <a:prstGeom prst="rect">
            <a:avLst/>
          </a:prstGeom>
        </p:spPr>
        <p:txBody>
          <a:bodyPr vert="horz" wrap="square" lIns="0" tIns="12065" rIns="0" bIns="0" rtlCol="0">
            <a:spAutoFit/>
          </a:bodyPr>
          <a:lstStyle/>
          <a:p>
            <a:pPr marL="12700">
              <a:lnSpc>
                <a:spcPct val="100000"/>
              </a:lnSpc>
              <a:spcBef>
                <a:spcPts val="95"/>
              </a:spcBef>
            </a:pPr>
            <a:r>
              <a:rPr lang="en-US" sz="1000" spc="-45" dirty="0">
                <a:latin typeface="Gill Sans"/>
              </a:rPr>
              <a:t>Impact of different capital penalties φ on the efficient frontier and unconstrained vs constrained efficient frontiers and</a:t>
            </a:r>
          </a:p>
        </p:txBody>
      </p:sp>
    </p:spTree>
    <p:extLst>
      <p:ext uri="{BB962C8B-B14F-4D97-AF65-F5344CB8AC3E}">
        <p14:creationId xmlns:p14="http://schemas.microsoft.com/office/powerpoint/2010/main" val="3316368328"/>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7ADD7-5021-BA92-5024-564EBA17CC7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05028A-774D-7248-6D7E-43EB278A6A55}"/>
              </a:ext>
            </a:extLst>
          </p:cNvPr>
          <p:cNvSpPr txBox="1">
            <a:spLocks noGrp="1"/>
          </p:cNvSpPr>
          <p:nvPr>
            <p:ph type="title"/>
          </p:nvPr>
        </p:nvSpPr>
        <p:spPr>
          <a:xfrm>
            <a:off x="110895" y="85726"/>
            <a:ext cx="4497299" cy="196849"/>
          </a:xfrm>
          <a:prstGeom prst="rect">
            <a:avLst/>
          </a:prstGeom>
        </p:spPr>
        <p:txBody>
          <a:bodyPr vert="horz" wrap="square" lIns="0" tIns="12065" rIns="0" bIns="0" rtlCol="0">
            <a:spAutoFit/>
          </a:bodyPr>
          <a:lstStyle/>
          <a:p>
            <a:pPr marL="12700">
              <a:lnSpc>
                <a:spcPct val="100000"/>
              </a:lnSpc>
              <a:spcBef>
                <a:spcPts val="95"/>
              </a:spcBef>
            </a:pPr>
            <a:r>
              <a:rPr lang="en-US" spc="-35" dirty="0">
                <a:latin typeface="Gill Sans"/>
              </a:rPr>
              <a:t>Cash and FX Risk Do Not Belong in Long-Term Strategic Allocation</a:t>
            </a:r>
            <a:endParaRPr spc="-45" dirty="0">
              <a:latin typeface="Gill Sans"/>
            </a:endParaRPr>
          </a:p>
        </p:txBody>
      </p:sp>
      <p:grpSp>
        <p:nvGrpSpPr>
          <p:cNvPr id="3" name="object 3">
            <a:extLst>
              <a:ext uri="{FF2B5EF4-FFF2-40B4-BE49-F238E27FC236}">
                <a16:creationId xmlns:a16="http://schemas.microsoft.com/office/drawing/2014/main" id="{665E5D52-0350-ED73-55E6-6A040D21628F}"/>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32363128-7219-ABD5-BC99-161EF94B61E4}"/>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615B5B2B-09B0-6C18-57C0-9047BF9CEFDC}"/>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8BCD07EF-0B85-8978-5208-E84E59DB5011}"/>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A82E5938-FAC8-AFF9-FB65-879255CA331E}"/>
              </a:ext>
            </a:extLst>
          </p:cNvPr>
          <p:cNvSpPr txBox="1"/>
          <p:nvPr/>
        </p:nvSpPr>
        <p:spPr>
          <a:xfrm>
            <a:off x="171449" y="479139"/>
            <a:ext cx="4288015" cy="789319"/>
          </a:xfrm>
          <a:prstGeom prst="rect">
            <a:avLst/>
          </a:prstGeom>
        </p:spPr>
        <p:txBody>
          <a:bodyPr vert="horz" wrap="square" lIns="0" tIns="12065" rIns="0" bIns="0" rtlCol="0">
            <a:spAutoFit/>
          </a:bodyPr>
          <a:lstStyle/>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Cash is excluded from return modeling due to its structural return deficiency, policy-driven volatility, and minimal long-term role in insurer portfolios; a fixed 1% allocation reflects its tactical liquidity function.</a:t>
            </a:r>
          </a:p>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Foreign currency bonds are modeled using hedged indexes to strip out uncompensated FX volatility, aligning with institutional best practices that seek interest rate </a:t>
            </a:r>
            <a:r>
              <a:rPr lang="en-US" sz="800">
                <a:latin typeface="Gill Sans"/>
                <a:cs typeface="Lucida Sans Unicode" panose="020B0602030504020204" pitchFamily="34" charset="0"/>
              </a:rPr>
              <a:t>exposure, not </a:t>
            </a:r>
            <a:r>
              <a:rPr lang="en-US" sz="800" dirty="0">
                <a:latin typeface="Gill Sans"/>
                <a:cs typeface="Lucida Sans Unicode" panose="020B0602030504020204" pitchFamily="34" charset="0"/>
              </a:rPr>
              <a:t>currency noise.</a:t>
            </a:r>
          </a:p>
        </p:txBody>
      </p:sp>
      <p:sp>
        <p:nvSpPr>
          <p:cNvPr id="8" name="object 8">
            <a:extLst>
              <a:ext uri="{FF2B5EF4-FFF2-40B4-BE49-F238E27FC236}">
                <a16:creationId xmlns:a16="http://schemas.microsoft.com/office/drawing/2014/main" id="{D4AC609A-C6C7-F4B6-78C1-E228C7A52D76}"/>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21</a:t>
            </a:r>
            <a:endParaRPr sz="700" dirty="0">
              <a:latin typeface="Calibri"/>
              <a:cs typeface="Calibri"/>
            </a:endParaRP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2534BDB4-1167-E361-06E6-8E2D2B1ABC3F}"/>
                  </a:ext>
                </a:extLst>
              </p:cNvPr>
              <p:cNvGraphicFramePr/>
              <p:nvPr>
                <p:extLst>
                  <p:ext uri="{D42A27DB-BD31-4B8C-83A1-F6EECF244321}">
                    <p14:modId xmlns:p14="http://schemas.microsoft.com/office/powerpoint/2010/main" val="4060800507"/>
                  </p:ext>
                </p:extLst>
              </p:nvPr>
            </p:nvGraphicFramePr>
            <p:xfrm>
              <a:off x="247650" y="1464882"/>
              <a:ext cx="3886200" cy="182069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2534BDB4-1167-E361-06E6-8E2D2B1ABC3F}"/>
                  </a:ext>
                </a:extLst>
              </p:cNvPr>
              <p:cNvPicPr>
                <a:picLocks noGrp="1" noRot="1" noChangeAspect="1" noMove="1" noResize="1" noEditPoints="1" noAdjustHandles="1" noChangeArrowheads="1" noChangeShapeType="1"/>
              </p:cNvPicPr>
              <p:nvPr/>
            </p:nvPicPr>
            <p:blipFill>
              <a:blip r:embed="rId3"/>
              <a:stretch>
                <a:fillRect/>
              </a:stretch>
            </p:blipFill>
            <p:spPr>
              <a:xfrm>
                <a:off x="247650" y="1464882"/>
                <a:ext cx="3886200" cy="1820694"/>
              </a:xfrm>
              <a:prstGeom prst="rect">
                <a:avLst/>
              </a:prstGeom>
            </p:spPr>
          </p:pic>
        </mc:Fallback>
      </mc:AlternateContent>
      <p:graphicFrame>
        <p:nvGraphicFramePr>
          <p:cNvPr id="16" name="Table 15">
            <a:extLst>
              <a:ext uri="{FF2B5EF4-FFF2-40B4-BE49-F238E27FC236}">
                <a16:creationId xmlns:a16="http://schemas.microsoft.com/office/drawing/2014/main" id="{A1AC8410-4BB5-E8D3-8E59-B85EB5B75F59}"/>
              </a:ext>
            </a:extLst>
          </p:cNvPr>
          <p:cNvGraphicFramePr>
            <a:graphicFrameLocks noGrp="1"/>
          </p:cNvGraphicFramePr>
          <p:nvPr>
            <p:extLst>
              <p:ext uri="{D42A27DB-BD31-4B8C-83A1-F6EECF244321}">
                <p14:modId xmlns:p14="http://schemas.microsoft.com/office/powerpoint/2010/main" val="623331217"/>
              </p:ext>
            </p:extLst>
          </p:nvPr>
        </p:nvGraphicFramePr>
        <p:xfrm>
          <a:off x="247650" y="1349375"/>
          <a:ext cx="4038600" cy="115507"/>
        </p:xfrm>
        <a:graphic>
          <a:graphicData uri="http://schemas.openxmlformats.org/drawingml/2006/table">
            <a:tbl>
              <a:tblPr firstRow="1" firstCol="1" bandRow="1"/>
              <a:tblGrid>
                <a:gridCol w="4038600">
                  <a:extLst>
                    <a:ext uri="{9D8B030D-6E8A-4147-A177-3AD203B41FA5}">
                      <a16:colId xmlns:a16="http://schemas.microsoft.com/office/drawing/2014/main" val="687404499"/>
                    </a:ext>
                  </a:extLst>
                </a:gridCol>
              </a:tblGrid>
              <a:tr h="108759">
                <a:tc>
                  <a:txBody>
                    <a:bodyPr/>
                    <a:lstStyle/>
                    <a:p>
                      <a:pPr marL="0" marR="0" algn="just">
                        <a:lnSpc>
                          <a:spcPct val="115000"/>
                        </a:lnSpc>
                        <a:spcAft>
                          <a:spcPts val="800"/>
                        </a:spcAft>
                        <a:buNone/>
                      </a:pPr>
                      <a:r>
                        <a:rPr lang="en-US" sz="700" b="1" kern="100" dirty="0">
                          <a:effectLst/>
                          <a:latin typeface="Gill Sans"/>
                          <a:ea typeface="Aptos" panose="020B0004020202020204" pitchFamily="34" charset="0"/>
                          <a:cs typeface="Lucida Sans Unicode" panose="020B0602030504020204" pitchFamily="34" charset="0"/>
                        </a:rPr>
                        <a:t>Foreign currency volatility makes up the majority of the unhedged foreign currency bond risk</a:t>
                      </a:r>
                      <a:endParaRPr lang="en-US" sz="700" kern="100" dirty="0">
                        <a:effectLst/>
                        <a:latin typeface="Gill Sans"/>
                        <a:ea typeface="Aptos" panose="020B0004020202020204" pitchFamily="34" charset="0"/>
                        <a:cs typeface="Lucida Sans Unicode" panose="020B0602030504020204" pitchFamily="34" charset="0"/>
                      </a:endParaRPr>
                    </a:p>
                  </a:txBody>
                  <a:tcPr marL="40998" marR="40998" marT="0" marB="0">
                    <a:lnL>
                      <a:noFill/>
                    </a:lnL>
                    <a:lnR>
                      <a:noFill/>
                    </a:lnR>
                    <a:lnT>
                      <a:noFill/>
                    </a:lnT>
                    <a:lnB>
                      <a:noFill/>
                    </a:lnB>
                    <a:noFill/>
                  </a:tcPr>
                </a:tc>
                <a:extLst>
                  <a:ext uri="{0D108BD9-81ED-4DB2-BD59-A6C34878D82A}">
                    <a16:rowId xmlns:a16="http://schemas.microsoft.com/office/drawing/2014/main" val="1413761808"/>
                  </a:ext>
                </a:extLst>
              </a:tr>
            </a:tbl>
          </a:graphicData>
        </a:graphic>
      </p:graphicFrame>
    </p:spTree>
    <p:extLst>
      <p:ext uri="{BB962C8B-B14F-4D97-AF65-F5344CB8AC3E}">
        <p14:creationId xmlns:p14="http://schemas.microsoft.com/office/powerpoint/2010/main" val="4278851448"/>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CFD79-3A3F-5BAE-22F2-18483577D24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4523B33-782A-65B0-62BA-6C261219E865}"/>
              </a:ext>
            </a:extLst>
          </p:cNvPr>
          <p:cNvSpPr txBox="1">
            <a:spLocks noGrp="1"/>
          </p:cNvSpPr>
          <p:nvPr>
            <p:ph type="title"/>
          </p:nvPr>
        </p:nvSpPr>
        <p:spPr>
          <a:xfrm>
            <a:off x="95250" y="85726"/>
            <a:ext cx="4561840" cy="181460"/>
          </a:xfrm>
          <a:prstGeom prst="rect">
            <a:avLst/>
          </a:prstGeom>
        </p:spPr>
        <p:txBody>
          <a:bodyPr vert="horz" wrap="square" lIns="0" tIns="12065" rIns="0" bIns="0" rtlCol="0">
            <a:spAutoFit/>
          </a:bodyPr>
          <a:lstStyle/>
          <a:p>
            <a:pPr marL="12700">
              <a:lnSpc>
                <a:spcPct val="100000"/>
              </a:lnSpc>
              <a:spcBef>
                <a:spcPts val="95"/>
              </a:spcBef>
            </a:pPr>
            <a:r>
              <a:rPr lang="en-US" sz="1100" spc="-35" dirty="0">
                <a:latin typeface="Gill Sans"/>
              </a:rPr>
              <a:t>Covariance Matrix Built from Horizon-Matched Risks and Empirical Co-Movement</a:t>
            </a:r>
            <a:endParaRPr sz="1100" spc="-45" dirty="0">
              <a:latin typeface="Gill Sans"/>
            </a:endParaRPr>
          </a:p>
        </p:txBody>
      </p:sp>
      <p:grpSp>
        <p:nvGrpSpPr>
          <p:cNvPr id="3" name="object 3">
            <a:extLst>
              <a:ext uri="{FF2B5EF4-FFF2-40B4-BE49-F238E27FC236}">
                <a16:creationId xmlns:a16="http://schemas.microsoft.com/office/drawing/2014/main" id="{0B9CA254-276D-D53C-D10F-B8ED8C2C542B}"/>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9F274FC1-79DE-4FFE-34EE-955A8FC0F211}"/>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0BAD136E-BF59-8AC8-3E89-E13C6068D469}"/>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1201BAC0-64A5-C411-5E8D-584B55393F59}"/>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CAEED7E9-EB7F-48B9-6A12-FC44491A1864}"/>
              </a:ext>
            </a:extLst>
          </p:cNvPr>
          <p:cNvSpPr txBox="1"/>
          <p:nvPr/>
        </p:nvSpPr>
        <p:spPr>
          <a:xfrm>
            <a:off x="171449" y="479139"/>
            <a:ext cx="4288015" cy="419987"/>
          </a:xfrm>
          <a:prstGeom prst="rect">
            <a:avLst/>
          </a:prstGeom>
        </p:spPr>
        <p:txBody>
          <a:bodyPr vert="horz" wrap="square" lIns="0" tIns="12065" rIns="0" bIns="0" rtlCol="0">
            <a:spAutoFit/>
          </a:bodyPr>
          <a:lstStyle/>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Risk inputs are custom volatility measures tailored to long-term economic exposures</a:t>
            </a:r>
          </a:p>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Correlations are empirically estimated from excess returns of public proxies, then combined with custom σ via the covariance identity:</a:t>
            </a:r>
          </a:p>
        </p:txBody>
      </p:sp>
      <p:sp>
        <p:nvSpPr>
          <p:cNvPr id="8" name="object 8">
            <a:extLst>
              <a:ext uri="{FF2B5EF4-FFF2-40B4-BE49-F238E27FC236}">
                <a16:creationId xmlns:a16="http://schemas.microsoft.com/office/drawing/2014/main" id="{1C672797-97CC-E048-0181-E802EBC07C26}"/>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22</a:t>
            </a:r>
            <a:endParaRPr sz="700" dirty="0">
              <a:latin typeface="Calibri"/>
              <a:cs typeface="Calibri"/>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E979F5C-A9F2-E826-D363-333A6DAF894C}"/>
                  </a:ext>
                </a:extLst>
              </p:cNvPr>
              <p:cNvSpPr txBox="1"/>
              <p:nvPr/>
            </p:nvSpPr>
            <p:spPr>
              <a:xfrm>
                <a:off x="1818704" y="728538"/>
                <a:ext cx="1143000" cy="2254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𝐶𝑜𝑣</m:t>
                          </m:r>
                        </m:e>
                        <m:sub>
                          <m:r>
                            <a:rPr lang="en-US" sz="800" i="1">
                              <a:latin typeface="Cambria Math" panose="02040503050406030204" pitchFamily="18" charset="0"/>
                            </a:rPr>
                            <m:t>𝑖</m:t>
                          </m:r>
                          <m:r>
                            <a:rPr lang="en-US" sz="800" i="0">
                              <a:latin typeface="Cambria Math" panose="02040503050406030204" pitchFamily="18" charset="0"/>
                            </a:rPr>
                            <m:t>,</m:t>
                          </m:r>
                          <m:r>
                            <a:rPr lang="en-US" sz="800" i="1">
                              <a:latin typeface="Cambria Math" panose="02040503050406030204" pitchFamily="18" charset="0"/>
                            </a:rPr>
                            <m:t>𝑗</m:t>
                          </m:r>
                        </m:sub>
                      </m:sSub>
                      <m:r>
                        <a:rPr lang="en-US" sz="800" i="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𝜌</m:t>
                          </m:r>
                        </m:e>
                        <m:sub>
                          <m:r>
                            <a:rPr lang="en-US" sz="800" i="1">
                              <a:latin typeface="Cambria Math" panose="02040503050406030204" pitchFamily="18" charset="0"/>
                            </a:rPr>
                            <m:t>𝑖</m:t>
                          </m:r>
                          <m:r>
                            <a:rPr lang="en-US" sz="800" i="0">
                              <a:latin typeface="Cambria Math" panose="02040503050406030204" pitchFamily="18" charset="0"/>
                            </a:rPr>
                            <m:t>,</m:t>
                          </m:r>
                          <m:r>
                            <a:rPr lang="en-US" sz="800" i="1">
                              <a:latin typeface="Cambria Math" panose="02040503050406030204" pitchFamily="18" charset="0"/>
                            </a:rPr>
                            <m:t>𝑗</m:t>
                          </m:r>
                        </m:sub>
                      </m:sSub>
                      <m:r>
                        <a:rPr lang="en-US" sz="800" i="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𝜎</m:t>
                          </m:r>
                        </m:e>
                        <m:sub>
                          <m:r>
                            <a:rPr lang="en-US" sz="800" i="1">
                              <a:latin typeface="Cambria Math" panose="02040503050406030204" pitchFamily="18" charset="0"/>
                            </a:rPr>
                            <m:t>𝑖</m:t>
                          </m:r>
                        </m:sub>
                      </m:sSub>
                      <m:r>
                        <a:rPr lang="en-US" sz="800" i="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𝜎</m:t>
                          </m:r>
                        </m:e>
                        <m:sub>
                          <m:r>
                            <a:rPr lang="en-US" sz="800" i="1">
                              <a:latin typeface="Cambria Math" panose="02040503050406030204" pitchFamily="18" charset="0"/>
                            </a:rPr>
                            <m:t>𝑗</m:t>
                          </m:r>
                        </m:sub>
                      </m:sSub>
                    </m:oMath>
                  </m:oMathPara>
                </a14:m>
                <a:endParaRPr lang="en-US" dirty="0"/>
              </a:p>
            </p:txBody>
          </p:sp>
        </mc:Choice>
        <mc:Fallback xmlns="">
          <p:sp>
            <p:nvSpPr>
              <p:cNvPr id="11" name="TextBox 10">
                <a:extLst>
                  <a:ext uri="{FF2B5EF4-FFF2-40B4-BE49-F238E27FC236}">
                    <a16:creationId xmlns:a16="http://schemas.microsoft.com/office/drawing/2014/main" id="{AE979F5C-A9F2-E826-D363-333A6DAF894C}"/>
                  </a:ext>
                </a:extLst>
              </p:cNvPr>
              <p:cNvSpPr txBox="1">
                <a:spLocks noRot="1" noChangeAspect="1" noMove="1" noResize="1" noEditPoints="1" noAdjustHandles="1" noChangeArrowheads="1" noChangeShapeType="1" noTextEdit="1"/>
              </p:cNvSpPr>
              <p:nvPr/>
            </p:nvSpPr>
            <p:spPr>
              <a:xfrm>
                <a:off x="1818704" y="728538"/>
                <a:ext cx="1143000" cy="225446"/>
              </a:xfrm>
              <a:prstGeom prst="rect">
                <a:avLst/>
              </a:prstGeom>
              <a:blipFill>
                <a:blip r:embed="rId2"/>
                <a:stretch>
                  <a:fillRect/>
                </a:stretch>
              </a:blipFill>
            </p:spPr>
            <p:txBody>
              <a:bodyPr/>
              <a:lstStyle/>
              <a:p>
                <a:r>
                  <a:rPr lang="en-US">
                    <a:noFill/>
                  </a:rPr>
                  <a:t> </a:t>
                </a:r>
              </a:p>
            </p:txBody>
          </p:sp>
        </mc:Fallback>
      </mc:AlternateContent>
      <p:graphicFrame>
        <p:nvGraphicFramePr>
          <p:cNvPr id="13" name="Table 12">
            <a:extLst>
              <a:ext uri="{FF2B5EF4-FFF2-40B4-BE49-F238E27FC236}">
                <a16:creationId xmlns:a16="http://schemas.microsoft.com/office/drawing/2014/main" id="{35181C22-4F5C-93EC-17FD-64B02F962593}"/>
              </a:ext>
            </a:extLst>
          </p:cNvPr>
          <p:cNvGraphicFramePr>
            <a:graphicFrameLocks noGrp="1"/>
          </p:cNvGraphicFramePr>
          <p:nvPr>
            <p:extLst>
              <p:ext uri="{D42A27DB-BD31-4B8C-83A1-F6EECF244321}">
                <p14:modId xmlns:p14="http://schemas.microsoft.com/office/powerpoint/2010/main" val="926408957"/>
              </p:ext>
            </p:extLst>
          </p:nvPr>
        </p:nvGraphicFramePr>
        <p:xfrm>
          <a:off x="219959" y="1003678"/>
          <a:ext cx="4190994" cy="2361791"/>
        </p:xfrm>
        <a:graphic>
          <a:graphicData uri="http://schemas.openxmlformats.org/drawingml/2006/table">
            <a:tbl>
              <a:tblPr firstRow="1" firstCol="1" bandRow="1"/>
              <a:tblGrid>
                <a:gridCol w="533401">
                  <a:extLst>
                    <a:ext uri="{9D8B030D-6E8A-4147-A177-3AD203B41FA5}">
                      <a16:colId xmlns:a16="http://schemas.microsoft.com/office/drawing/2014/main" val="1297119241"/>
                    </a:ext>
                  </a:extLst>
                </a:gridCol>
                <a:gridCol w="152400">
                  <a:extLst>
                    <a:ext uri="{9D8B030D-6E8A-4147-A177-3AD203B41FA5}">
                      <a16:colId xmlns:a16="http://schemas.microsoft.com/office/drawing/2014/main" val="263852541"/>
                    </a:ext>
                  </a:extLst>
                </a:gridCol>
                <a:gridCol w="152400">
                  <a:extLst>
                    <a:ext uri="{9D8B030D-6E8A-4147-A177-3AD203B41FA5}">
                      <a16:colId xmlns:a16="http://schemas.microsoft.com/office/drawing/2014/main" val="3780015093"/>
                    </a:ext>
                  </a:extLst>
                </a:gridCol>
                <a:gridCol w="152400">
                  <a:extLst>
                    <a:ext uri="{9D8B030D-6E8A-4147-A177-3AD203B41FA5}">
                      <a16:colId xmlns:a16="http://schemas.microsoft.com/office/drawing/2014/main" val="2286684273"/>
                    </a:ext>
                  </a:extLst>
                </a:gridCol>
                <a:gridCol w="152400">
                  <a:extLst>
                    <a:ext uri="{9D8B030D-6E8A-4147-A177-3AD203B41FA5}">
                      <a16:colId xmlns:a16="http://schemas.microsoft.com/office/drawing/2014/main" val="3612182882"/>
                    </a:ext>
                  </a:extLst>
                </a:gridCol>
                <a:gridCol w="134569">
                  <a:extLst>
                    <a:ext uri="{9D8B030D-6E8A-4147-A177-3AD203B41FA5}">
                      <a16:colId xmlns:a16="http://schemas.microsoft.com/office/drawing/2014/main" val="2612864135"/>
                    </a:ext>
                  </a:extLst>
                </a:gridCol>
                <a:gridCol w="182089">
                  <a:extLst>
                    <a:ext uri="{9D8B030D-6E8A-4147-A177-3AD203B41FA5}">
                      <a16:colId xmlns:a16="http://schemas.microsoft.com/office/drawing/2014/main" val="583709210"/>
                    </a:ext>
                  </a:extLst>
                </a:gridCol>
                <a:gridCol w="182089">
                  <a:extLst>
                    <a:ext uri="{9D8B030D-6E8A-4147-A177-3AD203B41FA5}">
                      <a16:colId xmlns:a16="http://schemas.microsoft.com/office/drawing/2014/main" val="2530733435"/>
                    </a:ext>
                  </a:extLst>
                </a:gridCol>
                <a:gridCol w="182089">
                  <a:extLst>
                    <a:ext uri="{9D8B030D-6E8A-4147-A177-3AD203B41FA5}">
                      <a16:colId xmlns:a16="http://schemas.microsoft.com/office/drawing/2014/main" val="3980824678"/>
                    </a:ext>
                  </a:extLst>
                </a:gridCol>
                <a:gridCol w="182089">
                  <a:extLst>
                    <a:ext uri="{9D8B030D-6E8A-4147-A177-3AD203B41FA5}">
                      <a16:colId xmlns:a16="http://schemas.microsoft.com/office/drawing/2014/main" val="624753325"/>
                    </a:ext>
                  </a:extLst>
                </a:gridCol>
                <a:gridCol w="182089">
                  <a:extLst>
                    <a:ext uri="{9D8B030D-6E8A-4147-A177-3AD203B41FA5}">
                      <a16:colId xmlns:a16="http://schemas.microsoft.com/office/drawing/2014/main" val="1731893182"/>
                    </a:ext>
                  </a:extLst>
                </a:gridCol>
                <a:gridCol w="182089">
                  <a:extLst>
                    <a:ext uri="{9D8B030D-6E8A-4147-A177-3AD203B41FA5}">
                      <a16:colId xmlns:a16="http://schemas.microsoft.com/office/drawing/2014/main" val="3655343535"/>
                    </a:ext>
                  </a:extLst>
                </a:gridCol>
                <a:gridCol w="182089">
                  <a:extLst>
                    <a:ext uri="{9D8B030D-6E8A-4147-A177-3AD203B41FA5}">
                      <a16:colId xmlns:a16="http://schemas.microsoft.com/office/drawing/2014/main" val="852687446"/>
                    </a:ext>
                  </a:extLst>
                </a:gridCol>
                <a:gridCol w="182089">
                  <a:extLst>
                    <a:ext uri="{9D8B030D-6E8A-4147-A177-3AD203B41FA5}">
                      <a16:colId xmlns:a16="http://schemas.microsoft.com/office/drawing/2014/main" val="2622276916"/>
                    </a:ext>
                  </a:extLst>
                </a:gridCol>
                <a:gridCol w="182089">
                  <a:extLst>
                    <a:ext uri="{9D8B030D-6E8A-4147-A177-3AD203B41FA5}">
                      <a16:colId xmlns:a16="http://schemas.microsoft.com/office/drawing/2014/main" val="3134942936"/>
                    </a:ext>
                  </a:extLst>
                </a:gridCol>
                <a:gridCol w="182089">
                  <a:extLst>
                    <a:ext uri="{9D8B030D-6E8A-4147-A177-3AD203B41FA5}">
                      <a16:colId xmlns:a16="http://schemas.microsoft.com/office/drawing/2014/main" val="584767971"/>
                    </a:ext>
                  </a:extLst>
                </a:gridCol>
                <a:gridCol w="182089">
                  <a:extLst>
                    <a:ext uri="{9D8B030D-6E8A-4147-A177-3AD203B41FA5}">
                      <a16:colId xmlns:a16="http://schemas.microsoft.com/office/drawing/2014/main" val="2231130477"/>
                    </a:ext>
                  </a:extLst>
                </a:gridCol>
                <a:gridCol w="182089">
                  <a:extLst>
                    <a:ext uri="{9D8B030D-6E8A-4147-A177-3AD203B41FA5}">
                      <a16:colId xmlns:a16="http://schemas.microsoft.com/office/drawing/2014/main" val="793576770"/>
                    </a:ext>
                  </a:extLst>
                </a:gridCol>
                <a:gridCol w="182089">
                  <a:extLst>
                    <a:ext uri="{9D8B030D-6E8A-4147-A177-3AD203B41FA5}">
                      <a16:colId xmlns:a16="http://schemas.microsoft.com/office/drawing/2014/main" val="151388734"/>
                    </a:ext>
                  </a:extLst>
                </a:gridCol>
                <a:gridCol w="182089">
                  <a:extLst>
                    <a:ext uri="{9D8B030D-6E8A-4147-A177-3AD203B41FA5}">
                      <a16:colId xmlns:a16="http://schemas.microsoft.com/office/drawing/2014/main" val="1214393973"/>
                    </a:ext>
                  </a:extLst>
                </a:gridCol>
                <a:gridCol w="182089">
                  <a:extLst>
                    <a:ext uri="{9D8B030D-6E8A-4147-A177-3AD203B41FA5}">
                      <a16:colId xmlns:a16="http://schemas.microsoft.com/office/drawing/2014/main" val="176338903"/>
                    </a:ext>
                  </a:extLst>
                </a:gridCol>
                <a:gridCol w="182089">
                  <a:extLst>
                    <a:ext uri="{9D8B030D-6E8A-4147-A177-3AD203B41FA5}">
                      <a16:colId xmlns:a16="http://schemas.microsoft.com/office/drawing/2014/main" val="3108034595"/>
                    </a:ext>
                  </a:extLst>
                </a:gridCol>
              </a:tblGrid>
              <a:tr h="117720">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US Treasuries, Short/Intermediate</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194"/>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5E8"/>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2A4"/>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97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B0B2"/>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6D9"/>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CF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BB8D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2C8E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6B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79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DBE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5F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5E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ACDE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A8AC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D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D8E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EB9DD"/>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4BEE0"/>
                    </a:solidFill>
                  </a:tcPr>
                </a:tc>
                <a:extLst>
                  <a:ext uri="{0D108BD9-81ED-4DB2-BD59-A6C34878D82A}">
                    <a16:rowId xmlns:a16="http://schemas.microsoft.com/office/drawing/2014/main" val="2931477131"/>
                  </a:ext>
                </a:extLst>
              </a:tr>
              <a:tr h="77718">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US Treasuries, Long</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19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EA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868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9A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AC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CB8D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9CCE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B0B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CA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2DEF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0F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DAE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1D2E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E3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D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D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BFE0"/>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7C0E1"/>
                    </a:solidFill>
                  </a:tcPr>
                </a:tc>
                <a:extLst>
                  <a:ext uri="{0D108BD9-81ED-4DB2-BD59-A6C34878D82A}">
                    <a16:rowId xmlns:a16="http://schemas.microsoft.com/office/drawing/2014/main" val="3846804670"/>
                  </a:ext>
                </a:extLst>
              </a:tr>
              <a:tr h="77718">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US Taxable Munis</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5E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0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8C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6C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EB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B2B5"/>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AB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BF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AE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D9D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1C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1F4F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2E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8F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E3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5E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5F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DB9D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7C0E1"/>
                    </a:solidFill>
                  </a:tcPr>
                </a:tc>
                <a:extLst>
                  <a:ext uri="{0D108BD9-81ED-4DB2-BD59-A6C34878D82A}">
                    <a16:rowId xmlns:a16="http://schemas.microsoft.com/office/drawing/2014/main" val="2533164720"/>
                  </a:ext>
                </a:extLst>
              </a:tr>
              <a:tr h="117720">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Global ex-US Government, hedged</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2A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EA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8C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69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A6"/>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FC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5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D4E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E2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CA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7F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4F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1F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DC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AF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F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1BCDF"/>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4BEE0"/>
                    </a:solidFill>
                  </a:tcPr>
                </a:tc>
                <a:extLst>
                  <a:ext uri="{0D108BD9-81ED-4DB2-BD59-A6C34878D82A}">
                    <a16:rowId xmlns:a16="http://schemas.microsoft.com/office/drawing/2014/main" val="3099223929"/>
                  </a:ext>
                </a:extLst>
              </a:tr>
              <a:tr h="117720">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US Public Corporates IG AAA</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97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868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6C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69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193"/>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B0B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ED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2D3E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E3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C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8284"/>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1F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5F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5F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D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EE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F0F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BBD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8C1E1"/>
                    </a:solidFill>
                  </a:tcPr>
                </a:tc>
                <a:extLst>
                  <a:ext uri="{0D108BD9-81ED-4DB2-BD59-A6C34878D82A}">
                    <a16:rowId xmlns:a16="http://schemas.microsoft.com/office/drawing/2014/main" val="3803511691"/>
                  </a:ext>
                </a:extLst>
              </a:tr>
              <a:tr h="117720">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US Public Corporates IG AA</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B0B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9A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EB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A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19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47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8D8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8D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C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FA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6E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AED"/>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5F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F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EE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8E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4BEE0"/>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C4E3"/>
                    </a:solidFill>
                  </a:tcPr>
                </a:tc>
                <a:extLst>
                  <a:ext uri="{0D108BD9-81ED-4DB2-BD59-A6C34878D82A}">
                    <a16:rowId xmlns:a16="http://schemas.microsoft.com/office/drawing/2014/main" val="2085181841"/>
                  </a:ext>
                </a:extLst>
              </a:tr>
              <a:tr h="77718">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US Public Corporates IG A</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6D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AC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B2B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FC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B0B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47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D8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3D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9B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C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8B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2E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5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1F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EE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3E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C4E3"/>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2C8E5"/>
                    </a:solidFill>
                  </a:tcPr>
                </a:tc>
                <a:extLst>
                  <a:ext uri="{0D108BD9-81ED-4DB2-BD59-A6C34878D82A}">
                    <a16:rowId xmlns:a16="http://schemas.microsoft.com/office/drawing/2014/main" val="1862775550"/>
                  </a:ext>
                </a:extLst>
              </a:tr>
              <a:tr h="117720">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US Public Corporates IG BBB</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CF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AB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5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ED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8D8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D8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BA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79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C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9C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DF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1C3"/>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BF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EE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DDD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C0E1"/>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BC3E2"/>
                    </a:solidFill>
                  </a:tcPr>
                </a:tc>
                <a:extLst>
                  <a:ext uri="{0D108BD9-81ED-4DB2-BD59-A6C34878D82A}">
                    <a16:rowId xmlns:a16="http://schemas.microsoft.com/office/drawing/2014/main" val="1279621949"/>
                  </a:ext>
                </a:extLst>
              </a:tr>
              <a:tr h="117720">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US Public Corporates, HY Intermediate</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BB8D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CB8D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BF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D4E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2D3E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3D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BA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87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D6E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DFF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0C2"/>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D9D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BF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8A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4F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CB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7C0E1"/>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9E5"/>
                    </a:solidFill>
                  </a:tcPr>
                </a:tc>
                <a:extLst>
                  <a:ext uri="{0D108BD9-81ED-4DB2-BD59-A6C34878D82A}">
                    <a16:rowId xmlns:a16="http://schemas.microsoft.com/office/drawing/2014/main" val="2097558263"/>
                  </a:ext>
                </a:extLst>
              </a:tr>
              <a:tr h="117720">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US Public Corporates, HY Long</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2C8E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9CCE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AE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7E2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E3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8D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9B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79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87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D6E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DF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7C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5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8E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EF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8A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4F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4C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C2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9E5"/>
                    </a:solidFill>
                  </a:tcPr>
                </a:tc>
                <a:extLst>
                  <a:ext uri="{0D108BD9-81ED-4DB2-BD59-A6C34878D82A}">
                    <a16:rowId xmlns:a16="http://schemas.microsoft.com/office/drawing/2014/main" val="3780999403"/>
                  </a:ext>
                </a:extLst>
              </a:tr>
              <a:tr h="117720">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Global ex-US Corporates, hedged</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6B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B0B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D9D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C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C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C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C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D6E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D6E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BB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BB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BB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8B5D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8B5D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AF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F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F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A8D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2A6D4"/>
                    </a:solidFill>
                  </a:tcPr>
                </a:tc>
                <a:extLst>
                  <a:ext uri="{0D108BD9-81ED-4DB2-BD59-A6C34878D82A}">
                    <a16:rowId xmlns:a16="http://schemas.microsoft.com/office/drawing/2014/main" val="3212382406"/>
                  </a:ext>
                </a:extLst>
              </a:tr>
              <a:tr h="157720">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Residential Mortgage-Backed Securities</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79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CA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1C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CA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828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FA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8B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9C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3DFF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EDF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BB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E6F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2DEF0"/>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DAEE"/>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C2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F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5F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B6DC"/>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4BEE0"/>
                    </a:solidFill>
                  </a:tcPr>
                </a:tc>
                <a:extLst>
                  <a:ext uri="{0D108BD9-81ED-4DB2-BD59-A6C34878D82A}">
                    <a16:rowId xmlns:a16="http://schemas.microsoft.com/office/drawing/2014/main" val="290432801"/>
                  </a:ext>
                </a:extLst>
              </a:tr>
              <a:tr h="157720">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Commercial Mortgage-Backed Securities</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DBE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2DEF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1F4F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7F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1F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6E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2E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DF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0C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7C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BB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E6F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FE"/>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CF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5F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C2E2"/>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F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6A6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8C1E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1D2EA"/>
                    </a:solidFill>
                  </a:tcPr>
                </a:tc>
                <a:extLst>
                  <a:ext uri="{0D108BD9-81ED-4DB2-BD59-A6C34878D82A}">
                    <a16:rowId xmlns:a16="http://schemas.microsoft.com/office/drawing/2014/main" val="2001631352"/>
                  </a:ext>
                </a:extLst>
              </a:tr>
              <a:tr h="77718">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Asset-Backed Securities</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5F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0F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2E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4F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5F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AE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5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1C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D9D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5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BB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FAF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D"/>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C2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F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BF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C2E2"/>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0C6E4"/>
                    </a:solidFill>
                  </a:tcPr>
                </a:tc>
                <a:extLst>
                  <a:ext uri="{0D108BD9-81ED-4DB2-BD59-A6C34878D82A}">
                    <a16:rowId xmlns:a16="http://schemas.microsoft.com/office/drawing/2014/main" val="3628225599"/>
                  </a:ext>
                </a:extLst>
              </a:tr>
              <a:tr h="117720">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Corporate IG Private Placement A</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5E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DAE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8F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1F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5F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5F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8E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8B5D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2DEF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CF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47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3C6"/>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9F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D2EA"/>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DAEE"/>
                    </a:solidFill>
                  </a:tcPr>
                </a:tc>
                <a:extLst>
                  <a:ext uri="{0D108BD9-81ED-4DB2-BD59-A6C34878D82A}">
                    <a16:rowId xmlns:a16="http://schemas.microsoft.com/office/drawing/2014/main" val="2413367920"/>
                  </a:ext>
                </a:extLst>
              </a:tr>
              <a:tr h="117720">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Corporate IG Private Placement BBB</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ACDE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1D2E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E3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DC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D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9EF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F1F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BF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BF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EF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8B5D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DAE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5F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747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3C6"/>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7FC"/>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9CCE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5EB"/>
                    </a:solidFill>
                  </a:tcPr>
                </a:tc>
                <a:extLst>
                  <a:ext uri="{0D108BD9-81ED-4DB2-BD59-A6C34878D82A}">
                    <a16:rowId xmlns:a16="http://schemas.microsoft.com/office/drawing/2014/main" val="1452647721"/>
                  </a:ext>
                </a:extLst>
              </a:tr>
              <a:tr h="77718">
                <a:tc>
                  <a:txBody>
                    <a:bodyPr/>
                    <a:lstStyle/>
                    <a:p>
                      <a:pPr marL="0" marR="0">
                        <a:lnSpc>
                          <a:spcPct val="115000"/>
                        </a:lnSpc>
                        <a:spcAft>
                          <a:spcPts val="800"/>
                        </a:spcAft>
                        <a:buNone/>
                      </a:pPr>
                      <a:r>
                        <a:rPr lang="en-US" sz="350" kern="0">
                          <a:effectLst/>
                          <a:latin typeface="Times New Roman" panose="02020603050405020304" pitchFamily="18" charset="0"/>
                          <a:ea typeface="Times New Roman" panose="02020603050405020304" pitchFamily="18" charset="0"/>
                          <a:cs typeface="Times New Roman" panose="02020603050405020304" pitchFamily="18" charset="0"/>
                        </a:rPr>
                        <a:t>Corporate HY Private </a:t>
                      </a:r>
                      <a:endParaRPr lang="en-US" sz="35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A8AC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E3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5E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AF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EE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EE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EE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EE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8A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8A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AFD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C2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C2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C2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3C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3C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7F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7FC"/>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1C3"/>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D"/>
                    </a:solidFill>
                  </a:tcPr>
                </a:tc>
                <a:extLst>
                  <a:ext uri="{0D108BD9-81ED-4DB2-BD59-A6C34878D82A}">
                    <a16:rowId xmlns:a16="http://schemas.microsoft.com/office/drawing/2014/main" val="4291396899"/>
                  </a:ext>
                </a:extLst>
              </a:tr>
              <a:tr h="117720">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Residential Mortgage Whole Loans</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D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1DD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F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FF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4F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4F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F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F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F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2F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7F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7F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CF7"/>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7F4"/>
                    </a:solidFill>
                  </a:tcPr>
                </a:tc>
                <a:extLst>
                  <a:ext uri="{0D108BD9-81ED-4DB2-BD59-A6C34878D82A}">
                    <a16:rowId xmlns:a16="http://schemas.microsoft.com/office/drawing/2014/main" val="3698419595"/>
                  </a:ext>
                </a:extLst>
              </a:tr>
              <a:tr h="117720">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Commercial Mortgage Whole Loans</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D8E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0DDE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5F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6F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F0F9"/>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8E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3E6"/>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DDD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CB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4C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FF8"/>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5F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96A6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BF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F9F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7F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7F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8C1E1"/>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D1E9"/>
                    </a:solidFill>
                  </a:tcPr>
                </a:tc>
                <a:extLst>
                  <a:ext uri="{0D108BD9-81ED-4DB2-BD59-A6C34878D82A}">
                    <a16:rowId xmlns:a16="http://schemas.microsoft.com/office/drawing/2014/main" val="3349342274"/>
                  </a:ext>
                </a:extLst>
              </a:tr>
              <a:tr h="51614">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Private Equity</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EB9D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BFE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DB9D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1BCDF"/>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BBD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4BEE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C4E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C0E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7C0E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C2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A8D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9B6DC"/>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8C1E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AC2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D2E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9CCE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1C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CF7"/>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8C1E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9BB"/>
                    </a:solidFill>
                  </a:tcPr>
                </a:tc>
                <a:extLst>
                  <a:ext uri="{0D108BD9-81ED-4DB2-BD59-A6C34878D82A}">
                    <a16:rowId xmlns:a16="http://schemas.microsoft.com/office/drawing/2014/main" val="2589527418"/>
                  </a:ext>
                </a:extLst>
              </a:tr>
              <a:tr h="117720">
                <a:tc>
                  <a:txBody>
                    <a:bodyPr/>
                    <a:lstStyle/>
                    <a:p>
                      <a:pPr marL="0" marR="0">
                        <a:lnSpc>
                          <a:spcPct val="115000"/>
                        </a:lnSpc>
                        <a:spcAft>
                          <a:spcPts val="800"/>
                        </a:spcAft>
                        <a:buNone/>
                      </a:pPr>
                      <a:r>
                        <a:rPr lang="en-US" sz="350" kern="0" dirty="0">
                          <a:effectLst/>
                          <a:latin typeface="Times New Roman" panose="02020603050405020304" pitchFamily="18" charset="0"/>
                          <a:ea typeface="Times New Roman" panose="02020603050405020304" pitchFamily="18" charset="0"/>
                          <a:cs typeface="Times New Roman" panose="02020603050405020304" pitchFamily="18" charset="0"/>
                        </a:rPr>
                        <a:t>Real Estate (via partnerships, equity)</a:t>
                      </a:r>
                      <a:endParaRPr lang="en-US" sz="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4BEE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7C0E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7C0E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4BEE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8C1E1"/>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C4E3"/>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2C8E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BC3E2"/>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9E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9E5"/>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2A6D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4BEE0"/>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1D2EA"/>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0C6E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DAEE"/>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5EB"/>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9FD"/>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7F4"/>
                    </a:solidFill>
                  </a:tcPr>
                </a:tc>
                <a:tc>
                  <a:txBody>
                    <a:bodyPr/>
                    <a:lstStyle/>
                    <a:p>
                      <a:pPr marL="0" marR="0" algn="ctr">
                        <a:lnSpc>
                          <a:spcPct val="115000"/>
                        </a:lnSpc>
                        <a:spcAft>
                          <a:spcPts val="800"/>
                        </a:spcAft>
                        <a:buNone/>
                      </a:pPr>
                      <a:r>
                        <a:rPr lang="en-US" sz="5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a:t>
                      </a:r>
                      <a:endParaRPr lang="en-US" sz="500" kern="10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D1E9"/>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9BB"/>
                    </a:solidFill>
                  </a:tcPr>
                </a:tc>
                <a:tc>
                  <a:txBody>
                    <a:bodyPr/>
                    <a:lstStyle/>
                    <a:p>
                      <a:pPr marL="0" marR="0" algn="ctr">
                        <a:lnSpc>
                          <a:spcPct val="115000"/>
                        </a:lnSpc>
                        <a:spcAft>
                          <a:spcPts val="800"/>
                        </a:spcAft>
                        <a:buNone/>
                      </a:pPr>
                      <a:r>
                        <a:rPr lang="en-US" sz="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3529" marR="1352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extLst>
                  <a:ext uri="{0D108BD9-81ED-4DB2-BD59-A6C34878D82A}">
                    <a16:rowId xmlns:a16="http://schemas.microsoft.com/office/drawing/2014/main" val="1389957773"/>
                  </a:ext>
                </a:extLst>
              </a:tr>
            </a:tbl>
          </a:graphicData>
        </a:graphic>
      </p:graphicFrame>
    </p:spTree>
    <p:extLst>
      <p:ext uri="{BB962C8B-B14F-4D97-AF65-F5344CB8AC3E}">
        <p14:creationId xmlns:p14="http://schemas.microsoft.com/office/powerpoint/2010/main" val="810031431"/>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B433B-F979-463A-1F54-EB962F9FADF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8C45AD5-D8C2-78EA-D294-5160D6051316}"/>
              </a:ext>
            </a:extLst>
          </p:cNvPr>
          <p:cNvSpPr txBox="1">
            <a:spLocks noGrp="1"/>
          </p:cNvSpPr>
          <p:nvPr>
            <p:ph type="title"/>
          </p:nvPr>
        </p:nvSpPr>
        <p:spPr>
          <a:xfrm>
            <a:off x="95250" y="85726"/>
            <a:ext cx="4561840" cy="196849"/>
          </a:xfrm>
          <a:prstGeom prst="rect">
            <a:avLst/>
          </a:prstGeom>
        </p:spPr>
        <p:txBody>
          <a:bodyPr vert="horz" wrap="square" lIns="0" tIns="12065" rIns="0" bIns="0" rtlCol="0">
            <a:spAutoFit/>
          </a:bodyPr>
          <a:lstStyle/>
          <a:p>
            <a:pPr marL="12700">
              <a:lnSpc>
                <a:spcPct val="100000"/>
              </a:lnSpc>
              <a:spcBef>
                <a:spcPts val="95"/>
              </a:spcBef>
            </a:pPr>
            <a:r>
              <a:rPr lang="en-US" spc="-35" dirty="0">
                <a:latin typeface="Gill Sans"/>
              </a:rPr>
              <a:t>Equity Returns Anchored in Shareholder Cash Flows, Not Earnings Noise</a:t>
            </a:r>
            <a:endParaRPr spc="-45" dirty="0">
              <a:latin typeface="Gill Sans"/>
            </a:endParaRPr>
          </a:p>
        </p:txBody>
      </p:sp>
      <p:grpSp>
        <p:nvGrpSpPr>
          <p:cNvPr id="3" name="object 3">
            <a:extLst>
              <a:ext uri="{FF2B5EF4-FFF2-40B4-BE49-F238E27FC236}">
                <a16:creationId xmlns:a16="http://schemas.microsoft.com/office/drawing/2014/main" id="{9EDF6F56-1218-F655-4A9E-CA732AB3ED4A}"/>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8044EB85-B057-53FA-42E8-C8068812DE9B}"/>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16D6E7D2-30C5-9434-24FD-77460B9ABB66}"/>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F3229797-AAB2-90F0-BF4C-200CA0EB93DE}"/>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19822F96-4090-E1A5-853C-AABFCC618249}"/>
              </a:ext>
            </a:extLst>
          </p:cNvPr>
          <p:cNvSpPr txBox="1"/>
          <p:nvPr/>
        </p:nvSpPr>
        <p:spPr>
          <a:xfrm>
            <a:off x="171449" y="479139"/>
            <a:ext cx="4288015" cy="827791"/>
          </a:xfrm>
          <a:prstGeom prst="rect">
            <a:avLst/>
          </a:prstGeom>
        </p:spPr>
        <p:txBody>
          <a:bodyPr vert="horz" wrap="square" lIns="0" tIns="12065" rIns="0" bIns="0" rtlCol="0">
            <a:spAutoFit/>
          </a:bodyPr>
          <a:lstStyle/>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Public equity expected returns are built bottom-up using sector-level dividend and buyback yields, not accounting-based metrics.</a:t>
            </a:r>
          </a:p>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Cash yield measures are more robust than earnings, as they are harder to manipulate and directly reflect shareholder payouts.</a:t>
            </a:r>
          </a:p>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Buybacks now rival dividends in size and are essential to capturing the true return potential of U.S. large-cap equities.</a:t>
            </a:r>
          </a:p>
        </p:txBody>
      </p:sp>
      <p:sp>
        <p:nvSpPr>
          <p:cNvPr id="8" name="object 8">
            <a:extLst>
              <a:ext uri="{FF2B5EF4-FFF2-40B4-BE49-F238E27FC236}">
                <a16:creationId xmlns:a16="http://schemas.microsoft.com/office/drawing/2014/main" id="{C7F6EEDC-91FE-7E16-C21C-00640247CDE6}"/>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lang="en-US" sz="700" dirty="0">
                <a:latin typeface="Calibri"/>
                <a:cs typeface="Calibri"/>
              </a:rPr>
              <a:t>23</a:t>
            </a:r>
            <a:endParaRPr sz="700" dirty="0">
              <a:latin typeface="Calibri"/>
              <a:cs typeface="Calibri"/>
            </a:endParaRPr>
          </a:p>
        </p:txBody>
      </p:sp>
      <p:graphicFrame>
        <p:nvGraphicFramePr>
          <p:cNvPr id="16" name="Table 15">
            <a:extLst>
              <a:ext uri="{FF2B5EF4-FFF2-40B4-BE49-F238E27FC236}">
                <a16:creationId xmlns:a16="http://schemas.microsoft.com/office/drawing/2014/main" id="{C2F0E593-1B74-2F1E-AB6D-064954CA3660}"/>
              </a:ext>
            </a:extLst>
          </p:cNvPr>
          <p:cNvGraphicFramePr>
            <a:graphicFrameLocks noGrp="1"/>
          </p:cNvGraphicFramePr>
          <p:nvPr>
            <p:extLst>
              <p:ext uri="{D42A27DB-BD31-4B8C-83A1-F6EECF244321}">
                <p14:modId xmlns:p14="http://schemas.microsoft.com/office/powerpoint/2010/main" val="4117016107"/>
              </p:ext>
            </p:extLst>
          </p:nvPr>
        </p:nvGraphicFramePr>
        <p:xfrm>
          <a:off x="247650" y="1425575"/>
          <a:ext cx="4038600" cy="115507"/>
        </p:xfrm>
        <a:graphic>
          <a:graphicData uri="http://schemas.openxmlformats.org/drawingml/2006/table">
            <a:tbl>
              <a:tblPr firstRow="1" firstCol="1" bandRow="1"/>
              <a:tblGrid>
                <a:gridCol w="4038600">
                  <a:extLst>
                    <a:ext uri="{9D8B030D-6E8A-4147-A177-3AD203B41FA5}">
                      <a16:colId xmlns:a16="http://schemas.microsoft.com/office/drawing/2014/main" val="687404499"/>
                    </a:ext>
                  </a:extLst>
                </a:gridCol>
              </a:tblGrid>
              <a:tr h="108759">
                <a:tc>
                  <a:txBody>
                    <a:bodyPr/>
                    <a:lstStyle/>
                    <a:p>
                      <a:pPr marL="0" marR="0" algn="just">
                        <a:lnSpc>
                          <a:spcPct val="115000"/>
                        </a:lnSpc>
                        <a:spcAft>
                          <a:spcPts val="800"/>
                        </a:spcAft>
                        <a:buNone/>
                      </a:pPr>
                      <a:r>
                        <a:rPr lang="en-US" sz="700" b="1" kern="100" dirty="0">
                          <a:effectLst/>
                          <a:latin typeface="Gill Sans"/>
                          <a:ea typeface="Aptos" panose="020B0004020202020204" pitchFamily="34" charset="0"/>
                          <a:cs typeface="Lucida Sans Unicode" panose="020B0602030504020204" pitchFamily="34" charset="0"/>
                        </a:rPr>
                        <a:t>Buyback yields have considerably increased since 2012</a:t>
                      </a:r>
                    </a:p>
                  </a:txBody>
                  <a:tcPr marL="40998" marR="40998" marT="0" marB="0">
                    <a:lnL>
                      <a:noFill/>
                    </a:lnL>
                    <a:lnR>
                      <a:noFill/>
                    </a:lnR>
                    <a:lnT>
                      <a:noFill/>
                    </a:lnT>
                    <a:lnB>
                      <a:noFill/>
                    </a:lnB>
                    <a:noFill/>
                  </a:tcPr>
                </a:tc>
                <a:extLst>
                  <a:ext uri="{0D108BD9-81ED-4DB2-BD59-A6C34878D82A}">
                    <a16:rowId xmlns:a16="http://schemas.microsoft.com/office/drawing/2014/main" val="1413761808"/>
                  </a:ext>
                </a:extLst>
              </a:tr>
            </a:tbl>
          </a:graphicData>
        </a:graphic>
      </p:graphicFrame>
      <p:graphicFrame>
        <p:nvGraphicFramePr>
          <p:cNvPr id="9" name="Chart 8">
            <a:extLst>
              <a:ext uri="{FF2B5EF4-FFF2-40B4-BE49-F238E27FC236}">
                <a16:creationId xmlns:a16="http://schemas.microsoft.com/office/drawing/2014/main" id="{010A65DC-4D8D-30F2-F588-93EB4050BF5B}"/>
              </a:ext>
            </a:extLst>
          </p:cNvPr>
          <p:cNvGraphicFramePr/>
          <p:nvPr>
            <p:extLst>
              <p:ext uri="{D42A27DB-BD31-4B8C-83A1-F6EECF244321}">
                <p14:modId xmlns:p14="http://schemas.microsoft.com/office/powerpoint/2010/main" val="951225190"/>
              </p:ext>
            </p:extLst>
          </p:nvPr>
        </p:nvGraphicFramePr>
        <p:xfrm>
          <a:off x="274320" y="1554480"/>
          <a:ext cx="4114800" cy="17373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845219"/>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C9568-9C75-0819-A0EB-16141DB4D1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8BBBE12-F145-7E53-7FB9-A513D7324C19}"/>
              </a:ext>
            </a:extLst>
          </p:cNvPr>
          <p:cNvSpPr txBox="1">
            <a:spLocks noGrp="1"/>
          </p:cNvSpPr>
          <p:nvPr>
            <p:ph type="title"/>
          </p:nvPr>
        </p:nvSpPr>
        <p:spPr>
          <a:xfrm>
            <a:off x="95250" y="85726"/>
            <a:ext cx="4561840" cy="196849"/>
          </a:xfrm>
          <a:prstGeom prst="rect">
            <a:avLst/>
          </a:prstGeom>
        </p:spPr>
        <p:txBody>
          <a:bodyPr vert="horz" wrap="square" lIns="0" tIns="12065" rIns="0" bIns="0" rtlCol="0">
            <a:spAutoFit/>
          </a:bodyPr>
          <a:lstStyle/>
          <a:p>
            <a:pPr marL="12700">
              <a:lnSpc>
                <a:spcPct val="100000"/>
              </a:lnSpc>
              <a:spcBef>
                <a:spcPts val="95"/>
              </a:spcBef>
            </a:pPr>
            <a:r>
              <a:rPr lang="en-US" spc="-35" dirty="0">
                <a:latin typeface="Gill Sans"/>
              </a:rPr>
              <a:t>Valuation and Structural Signals Refine Equity Return Expectations</a:t>
            </a:r>
            <a:endParaRPr spc="-45" dirty="0">
              <a:latin typeface="Gill Sans"/>
            </a:endParaRPr>
          </a:p>
        </p:txBody>
      </p:sp>
      <p:grpSp>
        <p:nvGrpSpPr>
          <p:cNvPr id="3" name="object 3">
            <a:extLst>
              <a:ext uri="{FF2B5EF4-FFF2-40B4-BE49-F238E27FC236}">
                <a16:creationId xmlns:a16="http://schemas.microsoft.com/office/drawing/2014/main" id="{F5C2B029-0158-0D65-C55E-EE8516D95719}"/>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1CA2D3CC-D7F4-3316-366E-749D38A4D9B7}"/>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F98F98CC-3CDE-4DA5-4572-6F96D9314D0B}"/>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807EB8E9-73D1-8286-5790-3558609701E5}"/>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B1882E6F-A949-D990-B56D-7B43FB4290AC}"/>
              </a:ext>
            </a:extLst>
          </p:cNvPr>
          <p:cNvSpPr txBox="1"/>
          <p:nvPr/>
        </p:nvSpPr>
        <p:spPr>
          <a:xfrm>
            <a:off x="171449" y="479139"/>
            <a:ext cx="4288015" cy="419987"/>
          </a:xfrm>
          <a:prstGeom prst="rect">
            <a:avLst/>
          </a:prstGeom>
        </p:spPr>
        <p:txBody>
          <a:bodyPr vert="horz" wrap="square" lIns="0" tIns="12065" rIns="0" bIns="0" rtlCol="0">
            <a:spAutoFit/>
          </a:bodyPr>
          <a:lstStyle/>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Implied equity risk premia (ERP) are derived via a two-stage DDM, solving for cost of equity at the sector level.</a:t>
            </a:r>
          </a:p>
          <a:p>
            <a:pPr marL="184150" indent="-91440" algn="just">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This multi-layer approach ensures forward-looking return estimates reflect real sector dynamics.</a:t>
            </a:r>
          </a:p>
        </p:txBody>
      </p:sp>
      <p:sp>
        <p:nvSpPr>
          <p:cNvPr id="8" name="object 8">
            <a:extLst>
              <a:ext uri="{FF2B5EF4-FFF2-40B4-BE49-F238E27FC236}">
                <a16:creationId xmlns:a16="http://schemas.microsoft.com/office/drawing/2014/main" id="{62A55C0A-1AD4-1950-DFFC-4DAFD4FDD711}"/>
              </a:ext>
            </a:extLst>
          </p:cNvPr>
          <p:cNvSpPr txBox="1"/>
          <p:nvPr/>
        </p:nvSpPr>
        <p:spPr>
          <a:xfrm>
            <a:off x="4459465" y="3210329"/>
            <a:ext cx="148730"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24</a:t>
            </a:r>
            <a:endParaRPr sz="700" dirty="0">
              <a:latin typeface="Calibri"/>
              <a:cs typeface="Calibri"/>
            </a:endParaRPr>
          </a:p>
        </p:txBody>
      </p:sp>
      <p:graphicFrame>
        <p:nvGraphicFramePr>
          <p:cNvPr id="16" name="Table 15">
            <a:extLst>
              <a:ext uri="{FF2B5EF4-FFF2-40B4-BE49-F238E27FC236}">
                <a16:creationId xmlns:a16="http://schemas.microsoft.com/office/drawing/2014/main" id="{C9351A9E-D9CA-93BD-9EF2-681704C6BC6A}"/>
              </a:ext>
            </a:extLst>
          </p:cNvPr>
          <p:cNvGraphicFramePr>
            <a:graphicFrameLocks noGrp="1"/>
          </p:cNvGraphicFramePr>
          <p:nvPr>
            <p:extLst>
              <p:ext uri="{D42A27DB-BD31-4B8C-83A1-F6EECF244321}">
                <p14:modId xmlns:p14="http://schemas.microsoft.com/office/powerpoint/2010/main" val="1875993154"/>
              </p:ext>
            </p:extLst>
          </p:nvPr>
        </p:nvGraphicFramePr>
        <p:xfrm>
          <a:off x="171449" y="1386268"/>
          <a:ext cx="4038600" cy="115507"/>
        </p:xfrm>
        <a:graphic>
          <a:graphicData uri="http://schemas.openxmlformats.org/drawingml/2006/table">
            <a:tbl>
              <a:tblPr firstRow="1" firstCol="1" bandRow="1"/>
              <a:tblGrid>
                <a:gridCol w="4038600">
                  <a:extLst>
                    <a:ext uri="{9D8B030D-6E8A-4147-A177-3AD203B41FA5}">
                      <a16:colId xmlns:a16="http://schemas.microsoft.com/office/drawing/2014/main" val="687404499"/>
                    </a:ext>
                  </a:extLst>
                </a:gridCol>
              </a:tblGrid>
              <a:tr h="108759">
                <a:tc>
                  <a:txBody>
                    <a:bodyPr/>
                    <a:lstStyle/>
                    <a:p>
                      <a:pPr marL="0" marR="0" algn="just">
                        <a:lnSpc>
                          <a:spcPct val="115000"/>
                        </a:lnSpc>
                        <a:spcAft>
                          <a:spcPts val="800"/>
                        </a:spcAft>
                        <a:buNone/>
                      </a:pPr>
                      <a:r>
                        <a:rPr lang="en-US" sz="700" b="1" kern="100" dirty="0">
                          <a:effectLst/>
                          <a:latin typeface="Gill Sans"/>
                          <a:ea typeface="Aptos" panose="020B0004020202020204" pitchFamily="34" charset="0"/>
                          <a:cs typeface="Lucida Sans Unicode" panose="020B0602030504020204" pitchFamily="34" charset="0"/>
                        </a:rPr>
                        <a:t>Implied ERP levels have been more volatile in the last decade</a:t>
                      </a:r>
                    </a:p>
                  </a:txBody>
                  <a:tcPr marL="40998" marR="40998" marT="0" marB="0">
                    <a:lnL>
                      <a:noFill/>
                    </a:lnL>
                    <a:lnR>
                      <a:noFill/>
                    </a:lnR>
                    <a:lnT>
                      <a:noFill/>
                    </a:lnT>
                    <a:lnB>
                      <a:noFill/>
                    </a:lnB>
                    <a:noFill/>
                  </a:tcPr>
                </a:tc>
                <a:extLst>
                  <a:ext uri="{0D108BD9-81ED-4DB2-BD59-A6C34878D82A}">
                    <a16:rowId xmlns:a16="http://schemas.microsoft.com/office/drawing/2014/main" val="1413761808"/>
                  </a:ext>
                </a:extLst>
              </a:tr>
            </a:tbl>
          </a:graphicData>
        </a:graphic>
      </p:graphicFrame>
      <p:graphicFrame>
        <p:nvGraphicFramePr>
          <p:cNvPr id="15" name="Chart 14">
            <a:extLst>
              <a:ext uri="{FF2B5EF4-FFF2-40B4-BE49-F238E27FC236}">
                <a16:creationId xmlns:a16="http://schemas.microsoft.com/office/drawing/2014/main" id="{676E6D41-CA22-41F1-A26E-49E7A437AB6E}"/>
              </a:ext>
            </a:extLst>
          </p:cNvPr>
          <p:cNvGraphicFramePr/>
          <p:nvPr>
            <p:extLst>
              <p:ext uri="{D42A27DB-BD31-4B8C-83A1-F6EECF244321}">
                <p14:modId xmlns:p14="http://schemas.microsoft.com/office/powerpoint/2010/main" val="2701141018"/>
              </p:ext>
            </p:extLst>
          </p:nvPr>
        </p:nvGraphicFramePr>
        <p:xfrm>
          <a:off x="274320" y="1554480"/>
          <a:ext cx="4114800" cy="173736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38860E-3F6B-317A-2C31-9B443F471431}"/>
                  </a:ext>
                </a:extLst>
              </p:cNvPr>
              <p:cNvSpPr txBox="1"/>
              <p:nvPr/>
            </p:nvSpPr>
            <p:spPr>
              <a:xfrm>
                <a:off x="1189672" y="899043"/>
                <a:ext cx="2228850" cy="396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700" i="1" smtClean="0">
                          <a:latin typeface="Cambria Math" panose="02040503050406030204" pitchFamily="18" charset="0"/>
                        </a:rPr>
                        <m:t>𝑃</m:t>
                      </m:r>
                      <m:r>
                        <a:rPr lang="en-US" sz="700" i="0">
                          <a:latin typeface="Cambria Math" panose="02040503050406030204" pitchFamily="18" charset="0"/>
                        </a:rPr>
                        <m:t>=</m:t>
                      </m:r>
                      <m:nary>
                        <m:naryPr>
                          <m:chr m:val="∑"/>
                          <m:limLoc m:val="undOvr"/>
                          <m:ctrlPr>
                            <a:rPr lang="en-US" sz="700" i="1">
                              <a:latin typeface="Cambria Math" panose="02040503050406030204" pitchFamily="18" charset="0"/>
                            </a:rPr>
                          </m:ctrlPr>
                        </m:naryPr>
                        <m:sub>
                          <m:r>
                            <a:rPr lang="en-US" sz="700" i="1">
                              <a:latin typeface="Cambria Math" panose="02040503050406030204" pitchFamily="18" charset="0"/>
                            </a:rPr>
                            <m:t>𝑡</m:t>
                          </m:r>
                          <m:r>
                            <a:rPr lang="en-US" sz="700" i="0">
                              <a:latin typeface="Cambria Math" panose="02040503050406030204" pitchFamily="18" charset="0"/>
                            </a:rPr>
                            <m:t>=1</m:t>
                          </m:r>
                        </m:sub>
                        <m:sup>
                          <m:r>
                            <a:rPr lang="en-US" sz="700" i="0">
                              <a:latin typeface="Cambria Math" panose="02040503050406030204" pitchFamily="18" charset="0"/>
                            </a:rPr>
                            <m:t>5</m:t>
                          </m:r>
                        </m:sup>
                        <m:e>
                          <m:f>
                            <m:fPr>
                              <m:ctrlPr>
                                <a:rPr lang="en-US" sz="700" i="1">
                                  <a:latin typeface="Cambria Math" panose="02040503050406030204" pitchFamily="18" charset="0"/>
                                </a:rPr>
                              </m:ctrlPr>
                            </m:fPr>
                            <m:num>
                              <m:sSub>
                                <m:sSubPr>
                                  <m:ctrlPr>
                                    <a:rPr lang="en-US" sz="700" i="1">
                                      <a:latin typeface="Cambria Math" panose="02040503050406030204" pitchFamily="18" charset="0"/>
                                    </a:rPr>
                                  </m:ctrlPr>
                                </m:sSubPr>
                                <m:e>
                                  <m:r>
                                    <a:rPr lang="en-US" sz="700" i="1">
                                      <a:latin typeface="Cambria Math" panose="02040503050406030204" pitchFamily="18" charset="0"/>
                                    </a:rPr>
                                    <m:t>𝐷</m:t>
                                  </m:r>
                                </m:e>
                                <m:sub>
                                  <m:r>
                                    <a:rPr lang="en-US" sz="700" i="0">
                                      <a:latin typeface="Cambria Math" panose="02040503050406030204" pitchFamily="18" charset="0"/>
                                    </a:rPr>
                                    <m:t>0</m:t>
                                  </m:r>
                                </m:sub>
                              </m:sSub>
                              <m:sSup>
                                <m:sSupPr>
                                  <m:ctrlPr>
                                    <a:rPr lang="en-US" sz="700" i="1">
                                      <a:latin typeface="Cambria Math" panose="02040503050406030204" pitchFamily="18" charset="0"/>
                                    </a:rPr>
                                  </m:ctrlPr>
                                </m:sSupPr>
                                <m:e>
                                  <m:d>
                                    <m:dPr>
                                      <m:ctrlPr>
                                        <a:rPr lang="en-US" sz="700" i="1">
                                          <a:latin typeface="Cambria Math" panose="02040503050406030204" pitchFamily="18" charset="0"/>
                                        </a:rPr>
                                      </m:ctrlPr>
                                    </m:dPr>
                                    <m:e>
                                      <m:r>
                                        <a:rPr lang="en-US" sz="700" i="0">
                                          <a:latin typeface="Cambria Math" panose="02040503050406030204" pitchFamily="18" charset="0"/>
                                        </a:rPr>
                                        <m:t>1+</m:t>
                                      </m:r>
                                      <m:r>
                                        <a:rPr lang="en-US" sz="700" i="1">
                                          <a:latin typeface="Cambria Math" panose="02040503050406030204" pitchFamily="18" charset="0"/>
                                        </a:rPr>
                                        <m:t>𝑔</m:t>
                                      </m:r>
                                    </m:e>
                                  </m:d>
                                </m:e>
                                <m:sup>
                                  <m:r>
                                    <a:rPr lang="en-US" sz="700" i="1">
                                      <a:latin typeface="Cambria Math" panose="02040503050406030204" pitchFamily="18" charset="0"/>
                                    </a:rPr>
                                    <m:t>𝑡</m:t>
                                  </m:r>
                                </m:sup>
                              </m:sSup>
                            </m:num>
                            <m:den>
                              <m:sSup>
                                <m:sSupPr>
                                  <m:ctrlPr>
                                    <a:rPr lang="en-US" sz="700" i="1">
                                      <a:latin typeface="Cambria Math" panose="02040503050406030204" pitchFamily="18" charset="0"/>
                                    </a:rPr>
                                  </m:ctrlPr>
                                </m:sSupPr>
                                <m:e>
                                  <m:d>
                                    <m:dPr>
                                      <m:ctrlPr>
                                        <a:rPr lang="en-US" sz="700" i="1">
                                          <a:latin typeface="Cambria Math" panose="02040503050406030204" pitchFamily="18" charset="0"/>
                                        </a:rPr>
                                      </m:ctrlPr>
                                    </m:dPr>
                                    <m:e>
                                      <m:r>
                                        <a:rPr lang="en-US" sz="700" i="0">
                                          <a:latin typeface="Cambria Math" panose="02040503050406030204" pitchFamily="18" charset="0"/>
                                        </a:rPr>
                                        <m:t>1+</m:t>
                                      </m:r>
                                      <m:r>
                                        <a:rPr lang="en-US" sz="700" i="1">
                                          <a:latin typeface="Cambria Math" panose="02040503050406030204" pitchFamily="18" charset="0"/>
                                        </a:rPr>
                                        <m:t>𝑟</m:t>
                                      </m:r>
                                    </m:e>
                                  </m:d>
                                </m:e>
                                <m:sup>
                                  <m:r>
                                    <a:rPr lang="en-US" sz="700" i="1">
                                      <a:latin typeface="Cambria Math" panose="02040503050406030204" pitchFamily="18" charset="0"/>
                                    </a:rPr>
                                    <m:t>𝑡</m:t>
                                  </m:r>
                                </m:sup>
                              </m:sSup>
                            </m:den>
                          </m:f>
                          <m:r>
                            <a:rPr lang="en-US" sz="700" i="0">
                              <a:latin typeface="Cambria Math" panose="02040503050406030204" pitchFamily="18" charset="0"/>
                            </a:rPr>
                            <m:t>+</m:t>
                          </m:r>
                          <m:f>
                            <m:fPr>
                              <m:ctrlPr>
                                <a:rPr lang="en-US" sz="700" i="1">
                                  <a:latin typeface="Cambria Math" panose="02040503050406030204" pitchFamily="18" charset="0"/>
                                </a:rPr>
                              </m:ctrlPr>
                            </m:fPr>
                            <m:num>
                              <m:sSub>
                                <m:sSubPr>
                                  <m:ctrlPr>
                                    <a:rPr lang="en-US" sz="700" i="1">
                                      <a:latin typeface="Cambria Math" panose="02040503050406030204" pitchFamily="18" charset="0"/>
                                    </a:rPr>
                                  </m:ctrlPr>
                                </m:sSubPr>
                                <m:e>
                                  <m:r>
                                    <a:rPr lang="en-US" sz="700" i="1">
                                      <a:latin typeface="Cambria Math" panose="02040503050406030204" pitchFamily="18" charset="0"/>
                                    </a:rPr>
                                    <m:t>𝐷</m:t>
                                  </m:r>
                                </m:e>
                                <m:sub>
                                  <m:r>
                                    <a:rPr lang="en-US" sz="700" i="0">
                                      <a:latin typeface="Cambria Math" panose="02040503050406030204" pitchFamily="18" charset="0"/>
                                    </a:rPr>
                                    <m:t>0</m:t>
                                  </m:r>
                                </m:sub>
                              </m:sSub>
                              <m:sSup>
                                <m:sSupPr>
                                  <m:ctrlPr>
                                    <a:rPr lang="en-US" sz="700" i="1">
                                      <a:latin typeface="Cambria Math" panose="02040503050406030204" pitchFamily="18" charset="0"/>
                                    </a:rPr>
                                  </m:ctrlPr>
                                </m:sSupPr>
                                <m:e>
                                  <m:d>
                                    <m:dPr>
                                      <m:ctrlPr>
                                        <a:rPr lang="en-US" sz="700" i="1">
                                          <a:latin typeface="Cambria Math" panose="02040503050406030204" pitchFamily="18" charset="0"/>
                                        </a:rPr>
                                      </m:ctrlPr>
                                    </m:dPr>
                                    <m:e>
                                      <m:r>
                                        <a:rPr lang="en-US" sz="700" i="0">
                                          <a:latin typeface="Cambria Math" panose="02040503050406030204" pitchFamily="18" charset="0"/>
                                        </a:rPr>
                                        <m:t>1+</m:t>
                                      </m:r>
                                      <m:r>
                                        <a:rPr lang="en-US" sz="700" i="1">
                                          <a:latin typeface="Cambria Math" panose="02040503050406030204" pitchFamily="18" charset="0"/>
                                        </a:rPr>
                                        <m:t>𝑔</m:t>
                                      </m:r>
                                    </m:e>
                                  </m:d>
                                </m:e>
                                <m:sup>
                                  <m:r>
                                    <a:rPr lang="en-US" sz="700" i="1">
                                      <a:latin typeface="Cambria Math" panose="02040503050406030204" pitchFamily="18" charset="0"/>
                                    </a:rPr>
                                    <m:t>𝑡</m:t>
                                  </m:r>
                                </m:sup>
                              </m:sSup>
                              <m:d>
                                <m:dPr>
                                  <m:ctrlPr>
                                    <a:rPr lang="en-US" sz="700" i="1">
                                      <a:latin typeface="Cambria Math" panose="02040503050406030204" pitchFamily="18" charset="0"/>
                                    </a:rPr>
                                  </m:ctrlPr>
                                </m:dPr>
                                <m:e>
                                  <m:r>
                                    <a:rPr lang="en-US" sz="700" i="0">
                                      <a:latin typeface="Cambria Math" panose="02040503050406030204" pitchFamily="18" charset="0"/>
                                    </a:rPr>
                                    <m:t>1+</m:t>
                                  </m:r>
                                  <m:sSub>
                                    <m:sSubPr>
                                      <m:ctrlPr>
                                        <a:rPr lang="en-US" sz="700" i="1">
                                          <a:latin typeface="Cambria Math" panose="02040503050406030204" pitchFamily="18" charset="0"/>
                                        </a:rPr>
                                      </m:ctrlPr>
                                    </m:sSubPr>
                                    <m:e>
                                      <m:r>
                                        <a:rPr lang="en-US" sz="700" i="1">
                                          <a:latin typeface="Cambria Math" panose="02040503050406030204" pitchFamily="18" charset="0"/>
                                        </a:rPr>
                                        <m:t>𝑔</m:t>
                                      </m:r>
                                    </m:e>
                                    <m:sub>
                                      <m:r>
                                        <a:rPr lang="en-US" sz="700" i="1">
                                          <a:latin typeface="Cambria Math" panose="02040503050406030204" pitchFamily="18" charset="0"/>
                                        </a:rPr>
                                        <m:t>𝑡𝑒𝑟𝑚𝑖𝑛𝑎𝑙</m:t>
                                      </m:r>
                                    </m:sub>
                                  </m:sSub>
                                </m:e>
                              </m:d>
                            </m:num>
                            <m:den>
                              <m:d>
                                <m:dPr>
                                  <m:ctrlPr>
                                    <a:rPr lang="en-US" sz="700" i="1">
                                      <a:latin typeface="Cambria Math" panose="02040503050406030204" pitchFamily="18" charset="0"/>
                                    </a:rPr>
                                  </m:ctrlPr>
                                </m:dPr>
                                <m:e>
                                  <m:r>
                                    <a:rPr lang="en-US" sz="700" i="1">
                                      <a:latin typeface="Cambria Math" panose="02040503050406030204" pitchFamily="18" charset="0"/>
                                    </a:rPr>
                                    <m:t>𝑟</m:t>
                                  </m:r>
                                  <m:r>
                                    <a:rPr lang="en-US" sz="700" i="0">
                                      <a:latin typeface="Cambria Math" panose="02040503050406030204" pitchFamily="18" charset="0"/>
                                    </a:rPr>
                                    <m:t>−</m:t>
                                  </m:r>
                                  <m:sSub>
                                    <m:sSubPr>
                                      <m:ctrlPr>
                                        <a:rPr lang="en-US" sz="700" i="1">
                                          <a:latin typeface="Cambria Math" panose="02040503050406030204" pitchFamily="18" charset="0"/>
                                        </a:rPr>
                                      </m:ctrlPr>
                                    </m:sSubPr>
                                    <m:e>
                                      <m:r>
                                        <a:rPr lang="en-US" sz="700" i="1">
                                          <a:latin typeface="Cambria Math" panose="02040503050406030204" pitchFamily="18" charset="0"/>
                                        </a:rPr>
                                        <m:t>𝑔</m:t>
                                      </m:r>
                                    </m:e>
                                    <m:sub>
                                      <m:r>
                                        <a:rPr lang="en-US" sz="700" i="1">
                                          <a:latin typeface="Cambria Math" panose="02040503050406030204" pitchFamily="18" charset="0"/>
                                        </a:rPr>
                                        <m:t>𝑡𝑒𝑟𝑚𝑖𝑛𝑎𝑙</m:t>
                                      </m:r>
                                    </m:sub>
                                  </m:sSub>
                                </m:e>
                              </m:d>
                              <m:sSup>
                                <m:sSupPr>
                                  <m:ctrlPr>
                                    <a:rPr lang="en-US" sz="700" i="1">
                                      <a:latin typeface="Cambria Math" panose="02040503050406030204" pitchFamily="18" charset="0"/>
                                    </a:rPr>
                                  </m:ctrlPr>
                                </m:sSupPr>
                                <m:e>
                                  <m:d>
                                    <m:dPr>
                                      <m:ctrlPr>
                                        <a:rPr lang="en-US" sz="700" i="1">
                                          <a:latin typeface="Cambria Math" panose="02040503050406030204" pitchFamily="18" charset="0"/>
                                        </a:rPr>
                                      </m:ctrlPr>
                                    </m:dPr>
                                    <m:e>
                                      <m:r>
                                        <a:rPr lang="en-US" sz="700" i="0">
                                          <a:latin typeface="Cambria Math" panose="02040503050406030204" pitchFamily="18" charset="0"/>
                                        </a:rPr>
                                        <m:t>1+</m:t>
                                      </m:r>
                                      <m:r>
                                        <a:rPr lang="en-US" sz="700" i="1">
                                          <a:latin typeface="Cambria Math" panose="02040503050406030204" pitchFamily="18" charset="0"/>
                                        </a:rPr>
                                        <m:t>𝑟</m:t>
                                      </m:r>
                                    </m:e>
                                  </m:d>
                                </m:e>
                                <m:sup>
                                  <m:r>
                                    <a:rPr lang="en-US" sz="700" i="0">
                                      <a:latin typeface="Cambria Math" panose="02040503050406030204" pitchFamily="18" charset="0"/>
                                    </a:rPr>
                                    <m:t>5</m:t>
                                  </m:r>
                                </m:sup>
                              </m:sSup>
                            </m:den>
                          </m:f>
                        </m:e>
                      </m:nary>
                    </m:oMath>
                  </m:oMathPara>
                </a14:m>
                <a:endParaRPr lang="en-US" sz="700" dirty="0"/>
              </a:p>
            </p:txBody>
          </p:sp>
        </mc:Choice>
        <mc:Fallback xmlns="">
          <p:sp>
            <p:nvSpPr>
              <p:cNvPr id="10" name="TextBox 9">
                <a:extLst>
                  <a:ext uri="{FF2B5EF4-FFF2-40B4-BE49-F238E27FC236}">
                    <a16:creationId xmlns:a16="http://schemas.microsoft.com/office/drawing/2014/main" id="{E738860E-3F6B-317A-2C31-9B443F471431}"/>
                  </a:ext>
                </a:extLst>
              </p:cNvPr>
              <p:cNvSpPr txBox="1">
                <a:spLocks noRot="1" noChangeAspect="1" noMove="1" noResize="1" noEditPoints="1" noAdjustHandles="1" noChangeArrowheads="1" noChangeShapeType="1" noTextEdit="1"/>
              </p:cNvSpPr>
              <p:nvPr/>
            </p:nvSpPr>
            <p:spPr>
              <a:xfrm>
                <a:off x="1189672" y="899043"/>
                <a:ext cx="2228850" cy="396775"/>
              </a:xfrm>
              <a:prstGeom prst="rect">
                <a:avLst/>
              </a:prstGeom>
              <a:blipFill>
                <a:blip r:embed="rId3"/>
                <a:stretch>
                  <a:fillRect t="-80303" b="-128788"/>
                </a:stretch>
              </a:blipFill>
            </p:spPr>
            <p:txBody>
              <a:bodyPr/>
              <a:lstStyle/>
              <a:p>
                <a:r>
                  <a:rPr lang="en-US">
                    <a:noFill/>
                  </a:rPr>
                  <a:t> </a:t>
                </a:r>
              </a:p>
            </p:txBody>
          </p:sp>
        </mc:Fallback>
      </mc:AlternateContent>
    </p:spTree>
    <p:extLst>
      <p:ext uri="{BB962C8B-B14F-4D97-AF65-F5344CB8AC3E}">
        <p14:creationId xmlns:p14="http://schemas.microsoft.com/office/powerpoint/2010/main" val="3807142111"/>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1FFDA-460A-8974-F689-6C248CF33CD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FE4249-2A66-78CE-113A-14C8214311F9}"/>
              </a:ext>
            </a:extLst>
          </p:cNvPr>
          <p:cNvSpPr txBox="1">
            <a:spLocks noGrp="1"/>
          </p:cNvSpPr>
          <p:nvPr>
            <p:ph type="title"/>
          </p:nvPr>
        </p:nvSpPr>
        <p:spPr>
          <a:xfrm>
            <a:off x="95250" y="85726"/>
            <a:ext cx="4561840" cy="196849"/>
          </a:xfrm>
          <a:prstGeom prst="rect">
            <a:avLst/>
          </a:prstGeom>
        </p:spPr>
        <p:txBody>
          <a:bodyPr vert="horz" wrap="square" lIns="0" tIns="12065" rIns="0" bIns="0" rtlCol="0">
            <a:spAutoFit/>
          </a:bodyPr>
          <a:lstStyle/>
          <a:p>
            <a:pPr marL="12700">
              <a:lnSpc>
                <a:spcPct val="100000"/>
              </a:lnSpc>
              <a:spcBef>
                <a:spcPts val="95"/>
              </a:spcBef>
            </a:pPr>
            <a:r>
              <a:rPr lang="en-US" spc="-35" dirty="0">
                <a:latin typeface="Gill Sans"/>
              </a:rPr>
              <a:t>Valuation &amp; Margin Trends Refine Cash-Based Equity Return Forecasts</a:t>
            </a:r>
            <a:endParaRPr spc="-45" dirty="0">
              <a:latin typeface="Gill Sans"/>
            </a:endParaRPr>
          </a:p>
        </p:txBody>
      </p:sp>
      <p:grpSp>
        <p:nvGrpSpPr>
          <p:cNvPr id="3" name="object 3">
            <a:extLst>
              <a:ext uri="{FF2B5EF4-FFF2-40B4-BE49-F238E27FC236}">
                <a16:creationId xmlns:a16="http://schemas.microsoft.com/office/drawing/2014/main" id="{783AACAE-4597-4B35-2516-C9D63C98FAE5}"/>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5610D738-5F2D-B374-B9F3-A3B47C576049}"/>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2143676F-1E34-9A1F-6226-BEEB0CB18705}"/>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A07407BE-EBDA-CFB8-46B2-E4652529C355}"/>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073D698C-DFE1-0EF0-97A1-0A832118EF42}"/>
              </a:ext>
            </a:extLst>
          </p:cNvPr>
          <p:cNvSpPr txBox="1"/>
          <p:nvPr/>
        </p:nvSpPr>
        <p:spPr>
          <a:xfrm>
            <a:off x="171449" y="479139"/>
            <a:ext cx="4288015" cy="843180"/>
          </a:xfrm>
          <a:prstGeom prst="rect">
            <a:avLst/>
          </a:prstGeom>
        </p:spPr>
        <p:txBody>
          <a:bodyPr vert="horz" wrap="square" lIns="0" tIns="12065" rIns="0" bIns="0" rtlCol="0">
            <a:spAutoFit/>
          </a:bodyPr>
          <a:lstStyle/>
          <a:p>
            <a:pPr marL="184150" indent="-91440" algn="just">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Implied equity risk premia (ERP) are refined using sector-specific CAPE regressions and long-term profitability trends to capture valuation mispricing and structural shifts.</a:t>
            </a:r>
          </a:p>
          <a:p>
            <a:pPr marL="184150" indent="-91440" algn="just">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Only sectors with strong CAPE-return relationships (R² &gt; 0.2) received valuation adjustments; profitability trends were layered on top for sectors with meaningful structural margin shifts.</a:t>
            </a:r>
          </a:p>
          <a:p>
            <a:pPr marL="184150" indent="-91440" algn="just">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The relationship between CAPE signal and excess return has shifted but maintained strong negative relationship for Information Technology with twice as high R-squared. Blue dots represent time period 2009-2015, red dots are for 2015-2020, while black line represents the full sample.</a:t>
            </a:r>
          </a:p>
        </p:txBody>
      </p:sp>
      <p:sp>
        <p:nvSpPr>
          <p:cNvPr id="8" name="object 8">
            <a:extLst>
              <a:ext uri="{FF2B5EF4-FFF2-40B4-BE49-F238E27FC236}">
                <a16:creationId xmlns:a16="http://schemas.microsoft.com/office/drawing/2014/main" id="{AA5D19BE-DE26-FE0B-4B77-49A41E0C2A4F}"/>
              </a:ext>
            </a:extLst>
          </p:cNvPr>
          <p:cNvSpPr txBox="1"/>
          <p:nvPr/>
        </p:nvSpPr>
        <p:spPr>
          <a:xfrm>
            <a:off x="4459464" y="3210329"/>
            <a:ext cx="131585"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25</a:t>
            </a:r>
            <a:endParaRPr sz="700" dirty="0">
              <a:latin typeface="Calibri"/>
              <a:cs typeface="Calibri"/>
            </a:endParaRPr>
          </a:p>
        </p:txBody>
      </p:sp>
      <p:graphicFrame>
        <p:nvGraphicFramePr>
          <p:cNvPr id="9" name="Chart 8">
            <a:extLst>
              <a:ext uri="{FF2B5EF4-FFF2-40B4-BE49-F238E27FC236}">
                <a16:creationId xmlns:a16="http://schemas.microsoft.com/office/drawing/2014/main" id="{524E7DE1-20BB-4A64-BA88-3DAAB8463873}"/>
              </a:ext>
            </a:extLst>
          </p:cNvPr>
          <p:cNvGraphicFramePr/>
          <p:nvPr>
            <p:extLst>
              <p:ext uri="{D42A27DB-BD31-4B8C-83A1-F6EECF244321}">
                <p14:modId xmlns:p14="http://schemas.microsoft.com/office/powerpoint/2010/main" val="3576915981"/>
              </p:ext>
            </p:extLst>
          </p:nvPr>
        </p:nvGraphicFramePr>
        <p:xfrm>
          <a:off x="209460" y="1373809"/>
          <a:ext cx="4229189" cy="1956767"/>
        </p:xfrm>
        <a:graphic>
          <a:graphicData uri="http://schemas.openxmlformats.org/drawingml/2006/chart">
            <c:chart xmlns:c="http://schemas.openxmlformats.org/drawingml/2006/chart" xmlns:r="http://schemas.openxmlformats.org/officeDocument/2006/relationships" r:id="rId2"/>
          </a:graphicData>
        </a:graphic>
      </p:graphicFrame>
      <p:sp>
        <p:nvSpPr>
          <p:cNvPr id="10" name="object 7">
            <a:extLst>
              <a:ext uri="{FF2B5EF4-FFF2-40B4-BE49-F238E27FC236}">
                <a16:creationId xmlns:a16="http://schemas.microsoft.com/office/drawing/2014/main" id="{B555FD10-F404-84FD-759C-4EC7166EED24}"/>
              </a:ext>
            </a:extLst>
          </p:cNvPr>
          <p:cNvSpPr txBox="1"/>
          <p:nvPr/>
        </p:nvSpPr>
        <p:spPr>
          <a:xfrm>
            <a:off x="150634" y="3272045"/>
            <a:ext cx="4288015" cy="104516"/>
          </a:xfrm>
          <a:prstGeom prst="rect">
            <a:avLst/>
          </a:prstGeom>
        </p:spPr>
        <p:txBody>
          <a:bodyPr vert="horz" wrap="square" lIns="0" tIns="12065" rIns="0" bIns="0" rtlCol="0">
            <a:spAutoFit/>
          </a:bodyPr>
          <a:lstStyle/>
          <a:p>
            <a:pPr marL="92710" algn="just">
              <a:lnSpc>
                <a:spcPct val="100000"/>
              </a:lnSpc>
              <a:spcBef>
                <a:spcPts val="300"/>
              </a:spcBef>
              <a:buSzPct val="130000"/>
            </a:pPr>
            <a:r>
              <a:rPr lang="en-US" sz="600" i="1" dirty="0">
                <a:latin typeface="Gill Sans"/>
                <a:cs typeface="Lucida Sans Unicode" panose="020B0602030504020204" pitchFamily="34" charset="0"/>
              </a:rPr>
              <a:t>The full explanation of the methodology can be found in the paper version of this report.</a:t>
            </a:r>
          </a:p>
        </p:txBody>
      </p:sp>
    </p:spTree>
    <p:extLst>
      <p:ext uri="{BB962C8B-B14F-4D97-AF65-F5344CB8AC3E}">
        <p14:creationId xmlns:p14="http://schemas.microsoft.com/office/powerpoint/2010/main" val="3494381147"/>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1E1BC-26BD-958C-66AB-E9D7455953F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9D0D09-E897-CE7B-FC85-950EF3DF82FB}"/>
              </a:ext>
            </a:extLst>
          </p:cNvPr>
          <p:cNvSpPr txBox="1">
            <a:spLocks noGrp="1"/>
          </p:cNvSpPr>
          <p:nvPr>
            <p:ph type="title"/>
          </p:nvPr>
        </p:nvSpPr>
        <p:spPr>
          <a:xfrm>
            <a:off x="110895" y="85726"/>
            <a:ext cx="4497299" cy="181460"/>
          </a:xfrm>
          <a:prstGeom prst="rect">
            <a:avLst/>
          </a:prstGeom>
        </p:spPr>
        <p:txBody>
          <a:bodyPr vert="horz" wrap="square" lIns="0" tIns="12065" rIns="0" bIns="0" rtlCol="0">
            <a:spAutoFit/>
          </a:bodyPr>
          <a:lstStyle/>
          <a:p>
            <a:pPr marL="12700">
              <a:lnSpc>
                <a:spcPct val="100000"/>
              </a:lnSpc>
              <a:spcBef>
                <a:spcPts val="95"/>
              </a:spcBef>
            </a:pPr>
            <a:r>
              <a:rPr lang="en-US" sz="1100" spc="-35" dirty="0" err="1">
                <a:latin typeface="Gill Sans"/>
              </a:rPr>
              <a:t>Corebridge’s</a:t>
            </a:r>
            <a:r>
              <a:rPr lang="en-US" sz="1100" spc="-35" dirty="0">
                <a:latin typeface="Gill Sans"/>
              </a:rPr>
              <a:t> Portfolio Is Safe and Capital-Efficient But Leaves Return on the Table</a:t>
            </a:r>
            <a:endParaRPr sz="1100" spc="-45" dirty="0">
              <a:latin typeface="Gill Sans"/>
            </a:endParaRPr>
          </a:p>
        </p:txBody>
      </p:sp>
      <p:grpSp>
        <p:nvGrpSpPr>
          <p:cNvPr id="3" name="object 3">
            <a:extLst>
              <a:ext uri="{FF2B5EF4-FFF2-40B4-BE49-F238E27FC236}">
                <a16:creationId xmlns:a16="http://schemas.microsoft.com/office/drawing/2014/main" id="{1D375552-3ABD-71E2-A6A8-CA3167173CC9}"/>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CA7076B0-C74C-737B-DAF4-FAA48428B3B0}"/>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EDB3298D-6F2F-CB2C-724C-345F908C986C}"/>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F975102F-EF30-4916-A62F-2879AFBC2841}"/>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BFE6B6B6-C39C-74AA-4780-8259B8A91062}"/>
              </a:ext>
            </a:extLst>
          </p:cNvPr>
          <p:cNvSpPr txBox="1"/>
          <p:nvPr/>
        </p:nvSpPr>
        <p:spPr>
          <a:xfrm>
            <a:off x="171449" y="479139"/>
            <a:ext cx="4288015" cy="543097"/>
          </a:xfrm>
          <a:prstGeom prst="rect">
            <a:avLst/>
          </a:prstGeom>
        </p:spPr>
        <p:txBody>
          <a:bodyPr vert="horz" wrap="square" lIns="0" tIns="12065" rIns="0" bIns="0" rtlCol="0">
            <a:spAutoFit/>
          </a:bodyPr>
          <a:lstStyle/>
          <a:p>
            <a:pPr marL="184150" indent="-91440">
              <a:lnSpc>
                <a:spcPct val="100000"/>
              </a:lnSpc>
              <a:spcBef>
                <a:spcPts val="300"/>
              </a:spcBef>
              <a:buSzPct val="130000"/>
              <a:buFont typeface="Arial" panose="020B0604020202020204" pitchFamily="34" charset="0"/>
              <a:buChar char="•"/>
            </a:pPr>
            <a:r>
              <a:rPr lang="en-US" sz="800" dirty="0" err="1">
                <a:latin typeface="Gill Sans"/>
                <a:cs typeface="Lucida Sans Unicode" panose="020B0602030504020204" pitchFamily="34" charset="0"/>
              </a:rPr>
              <a:t>Corebridge’s</a:t>
            </a:r>
            <a:r>
              <a:rPr lang="en-US" sz="800" dirty="0">
                <a:latin typeface="Gill Sans"/>
                <a:cs typeface="Lucida Sans Unicode" panose="020B0602030504020204" pitchFamily="34" charset="0"/>
              </a:rPr>
              <a:t> current portfolio sits inside the efficient frontier, so higher return or lower risk is possible without extra capital.</a:t>
            </a:r>
          </a:p>
          <a:p>
            <a:pPr marL="184150" indent="-91440">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Despite a disciplined setup with strong credit quality and low capital usage, the current mix underperforms both the mean and baseline efficient frontiers.</a:t>
            </a:r>
          </a:p>
        </p:txBody>
      </p:sp>
      <p:sp>
        <p:nvSpPr>
          <p:cNvPr id="8" name="object 8">
            <a:extLst>
              <a:ext uri="{FF2B5EF4-FFF2-40B4-BE49-F238E27FC236}">
                <a16:creationId xmlns:a16="http://schemas.microsoft.com/office/drawing/2014/main" id="{DF50C911-8D07-A846-AD5C-8D44775AAE7F}"/>
              </a:ext>
            </a:extLst>
          </p:cNvPr>
          <p:cNvSpPr txBox="1"/>
          <p:nvPr/>
        </p:nvSpPr>
        <p:spPr>
          <a:xfrm>
            <a:off x="4459465" y="3210329"/>
            <a:ext cx="62230" cy="125675"/>
          </a:xfrm>
          <a:prstGeom prst="rect">
            <a:avLst/>
          </a:prstGeom>
        </p:spPr>
        <p:txBody>
          <a:bodyPr vert="horz" wrap="square" lIns="0" tIns="17780" rIns="0" bIns="0" rtlCol="0">
            <a:spAutoFit/>
          </a:bodyPr>
          <a:lstStyle/>
          <a:p>
            <a:pPr marL="12700">
              <a:lnSpc>
                <a:spcPct val="100000"/>
              </a:lnSpc>
              <a:spcBef>
                <a:spcPts val="140"/>
              </a:spcBef>
            </a:pPr>
            <a:r>
              <a:rPr lang="en-US" sz="700" dirty="0">
                <a:latin typeface="Calibri"/>
                <a:cs typeface="Calibri"/>
              </a:rPr>
              <a:t>2</a:t>
            </a:r>
            <a:endParaRPr sz="700" dirty="0">
              <a:latin typeface="Calibri"/>
              <a:cs typeface="Calibri"/>
            </a:endParaRPr>
          </a:p>
        </p:txBody>
      </p:sp>
      <p:sp>
        <p:nvSpPr>
          <p:cNvPr id="12" name="object 7">
            <a:extLst>
              <a:ext uri="{FF2B5EF4-FFF2-40B4-BE49-F238E27FC236}">
                <a16:creationId xmlns:a16="http://schemas.microsoft.com/office/drawing/2014/main" id="{23D03779-D931-3417-566D-F18F42A76809}"/>
              </a:ext>
            </a:extLst>
          </p:cNvPr>
          <p:cNvSpPr txBox="1"/>
          <p:nvPr/>
        </p:nvSpPr>
        <p:spPr>
          <a:xfrm>
            <a:off x="171449" y="3233318"/>
            <a:ext cx="4288015" cy="104516"/>
          </a:xfrm>
          <a:prstGeom prst="rect">
            <a:avLst/>
          </a:prstGeom>
        </p:spPr>
        <p:txBody>
          <a:bodyPr vert="horz" wrap="square" lIns="0" tIns="12065" rIns="0" bIns="0" rtlCol="0">
            <a:spAutoFit/>
          </a:bodyPr>
          <a:lstStyle/>
          <a:p>
            <a:pPr marL="92710">
              <a:lnSpc>
                <a:spcPct val="100000"/>
              </a:lnSpc>
              <a:spcBef>
                <a:spcPts val="300"/>
              </a:spcBef>
              <a:buSzPct val="130000"/>
            </a:pPr>
            <a:r>
              <a:rPr lang="en-US" sz="600" i="1" dirty="0">
                <a:latin typeface="Gill Sans"/>
                <a:cs typeface="Lucida Sans Unicode" panose="020B0602030504020204" pitchFamily="34" charset="0"/>
              </a:rPr>
              <a:t>Note: the risk here is the Root Mean Squared Forecast Error (detailed in the next couple of slides), not the annual volatility measure</a:t>
            </a:r>
          </a:p>
        </p:txBody>
      </p:sp>
      <p:pic>
        <p:nvPicPr>
          <p:cNvPr id="10" name="Graphic 9">
            <a:extLst>
              <a:ext uri="{FF2B5EF4-FFF2-40B4-BE49-F238E27FC236}">
                <a16:creationId xmlns:a16="http://schemas.microsoft.com/office/drawing/2014/main" id="{4EB2ECB1-4F5D-47ED-7EF7-E1BBDEDB06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958" y="1064722"/>
            <a:ext cx="3744278" cy="2157101"/>
          </a:xfrm>
          <a:prstGeom prst="rect">
            <a:avLst/>
          </a:prstGeom>
        </p:spPr>
      </p:pic>
    </p:spTree>
    <p:extLst>
      <p:ext uri="{BB962C8B-B14F-4D97-AF65-F5344CB8AC3E}">
        <p14:creationId xmlns:p14="http://schemas.microsoft.com/office/powerpoint/2010/main" val="245696664"/>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E1FF2-2AE7-ECDC-87C4-08A000834C9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CA396A1-D3AA-0751-7B73-E9FA87E035C2}"/>
              </a:ext>
            </a:extLst>
          </p:cNvPr>
          <p:cNvSpPr txBox="1">
            <a:spLocks noGrp="1"/>
          </p:cNvSpPr>
          <p:nvPr>
            <p:ph type="title"/>
          </p:nvPr>
        </p:nvSpPr>
        <p:spPr>
          <a:xfrm>
            <a:off x="110895" y="85726"/>
            <a:ext cx="4497299" cy="181460"/>
          </a:xfrm>
          <a:prstGeom prst="rect">
            <a:avLst/>
          </a:prstGeom>
        </p:spPr>
        <p:txBody>
          <a:bodyPr vert="horz" wrap="square" lIns="0" tIns="12065" rIns="0" bIns="0" rtlCol="0">
            <a:spAutoFit/>
          </a:bodyPr>
          <a:lstStyle/>
          <a:p>
            <a:pPr marL="12700">
              <a:lnSpc>
                <a:spcPct val="100000"/>
              </a:lnSpc>
              <a:spcBef>
                <a:spcPts val="95"/>
              </a:spcBef>
            </a:pPr>
            <a:r>
              <a:rPr lang="en-US" sz="1100" spc="-45" dirty="0">
                <a:latin typeface="Gill Sans"/>
              </a:rPr>
              <a:t>Optimized Allocation Enhances Surplus While Preserving Capital and Credit Quality</a:t>
            </a:r>
            <a:endParaRPr sz="1100" spc="-45" dirty="0">
              <a:latin typeface="Gill Sans"/>
            </a:endParaRPr>
          </a:p>
        </p:txBody>
      </p:sp>
      <p:grpSp>
        <p:nvGrpSpPr>
          <p:cNvPr id="3" name="object 3">
            <a:extLst>
              <a:ext uri="{FF2B5EF4-FFF2-40B4-BE49-F238E27FC236}">
                <a16:creationId xmlns:a16="http://schemas.microsoft.com/office/drawing/2014/main" id="{36950AE4-3776-A26A-C1D5-DBECF985A3E8}"/>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B1562A7F-1944-8F8F-5343-B169002EFF3A}"/>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1EA37FEE-71C5-38A4-ACFB-12ED6DAAFD00}"/>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6352C102-21B0-4841-1B89-BE0F53F2971B}"/>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416F016F-7B8B-2924-CDA8-5CF34B99AE6B}"/>
              </a:ext>
            </a:extLst>
          </p:cNvPr>
          <p:cNvSpPr txBox="1"/>
          <p:nvPr/>
        </p:nvSpPr>
        <p:spPr>
          <a:xfrm>
            <a:off x="171449" y="434975"/>
            <a:ext cx="4191001" cy="481542"/>
          </a:xfrm>
          <a:prstGeom prst="rect">
            <a:avLst/>
          </a:prstGeom>
        </p:spPr>
        <p:txBody>
          <a:bodyPr vert="horz" wrap="square" lIns="0" tIns="12065" rIns="0" bIns="0" rtlCol="0">
            <a:spAutoFit/>
          </a:bodyPr>
          <a:lstStyle/>
          <a:p>
            <a:pPr marL="184150" indent="-91440">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The utility-maximizing portfolio achieves higher Sharpe while also decreasing capital usage and improving portfolio credit rating.</a:t>
            </a:r>
          </a:p>
          <a:p>
            <a:pPr marL="184150" indent="-91440">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The optimizer reallocates toward structured credit, residential mortgage whole loans, and private placements, top return-to-RBC assets, while trimming PE and RE due to weak capital efficiency.</a:t>
            </a:r>
          </a:p>
        </p:txBody>
      </p:sp>
      <p:sp>
        <p:nvSpPr>
          <p:cNvPr id="8" name="object 8">
            <a:extLst>
              <a:ext uri="{FF2B5EF4-FFF2-40B4-BE49-F238E27FC236}">
                <a16:creationId xmlns:a16="http://schemas.microsoft.com/office/drawing/2014/main" id="{31A06DA7-7EAF-9F12-799F-8AFEA2F2301F}"/>
              </a:ext>
            </a:extLst>
          </p:cNvPr>
          <p:cNvSpPr txBox="1"/>
          <p:nvPr/>
        </p:nvSpPr>
        <p:spPr>
          <a:xfrm>
            <a:off x="4459465" y="3210329"/>
            <a:ext cx="62230"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3</a:t>
            </a:r>
            <a:endParaRPr sz="700" dirty="0">
              <a:latin typeface="Calibri"/>
              <a:cs typeface="Calibri"/>
            </a:endParaRPr>
          </a:p>
        </p:txBody>
      </p:sp>
      <p:graphicFrame>
        <p:nvGraphicFramePr>
          <p:cNvPr id="9" name="Table 8">
            <a:extLst>
              <a:ext uri="{FF2B5EF4-FFF2-40B4-BE49-F238E27FC236}">
                <a16:creationId xmlns:a16="http://schemas.microsoft.com/office/drawing/2014/main" id="{2BC870D9-0A7D-805A-832D-FFE8F91D9D4D}"/>
              </a:ext>
            </a:extLst>
          </p:cNvPr>
          <p:cNvGraphicFramePr>
            <a:graphicFrameLocks noGrp="1"/>
          </p:cNvGraphicFramePr>
          <p:nvPr>
            <p:extLst>
              <p:ext uri="{D42A27DB-BD31-4B8C-83A1-F6EECF244321}">
                <p14:modId xmlns:p14="http://schemas.microsoft.com/office/powerpoint/2010/main" val="3620200202"/>
              </p:ext>
            </p:extLst>
          </p:nvPr>
        </p:nvGraphicFramePr>
        <p:xfrm>
          <a:off x="247650" y="994565"/>
          <a:ext cx="4114802" cy="2259807"/>
        </p:xfrm>
        <a:graphic>
          <a:graphicData uri="http://schemas.openxmlformats.org/drawingml/2006/table">
            <a:tbl>
              <a:tblPr/>
              <a:tblGrid>
                <a:gridCol w="1533718">
                  <a:extLst>
                    <a:ext uri="{9D8B030D-6E8A-4147-A177-3AD203B41FA5}">
                      <a16:colId xmlns:a16="http://schemas.microsoft.com/office/drawing/2014/main" val="832205435"/>
                    </a:ext>
                  </a:extLst>
                </a:gridCol>
                <a:gridCol w="439390">
                  <a:extLst>
                    <a:ext uri="{9D8B030D-6E8A-4147-A177-3AD203B41FA5}">
                      <a16:colId xmlns:a16="http://schemas.microsoft.com/office/drawing/2014/main" val="697922294"/>
                    </a:ext>
                  </a:extLst>
                </a:gridCol>
                <a:gridCol w="439390">
                  <a:extLst>
                    <a:ext uri="{9D8B030D-6E8A-4147-A177-3AD203B41FA5}">
                      <a16:colId xmlns:a16="http://schemas.microsoft.com/office/drawing/2014/main" val="3204422387"/>
                    </a:ext>
                  </a:extLst>
                </a:gridCol>
                <a:gridCol w="439390">
                  <a:extLst>
                    <a:ext uri="{9D8B030D-6E8A-4147-A177-3AD203B41FA5}">
                      <a16:colId xmlns:a16="http://schemas.microsoft.com/office/drawing/2014/main" val="3424790625"/>
                    </a:ext>
                  </a:extLst>
                </a:gridCol>
                <a:gridCol w="439390">
                  <a:extLst>
                    <a:ext uri="{9D8B030D-6E8A-4147-A177-3AD203B41FA5}">
                      <a16:colId xmlns:a16="http://schemas.microsoft.com/office/drawing/2014/main" val="3992212593"/>
                    </a:ext>
                  </a:extLst>
                </a:gridCol>
                <a:gridCol w="439390">
                  <a:extLst>
                    <a:ext uri="{9D8B030D-6E8A-4147-A177-3AD203B41FA5}">
                      <a16:colId xmlns:a16="http://schemas.microsoft.com/office/drawing/2014/main" val="687312142"/>
                    </a:ext>
                  </a:extLst>
                </a:gridCol>
                <a:gridCol w="384134">
                  <a:extLst>
                    <a:ext uri="{9D8B030D-6E8A-4147-A177-3AD203B41FA5}">
                      <a16:colId xmlns:a16="http://schemas.microsoft.com/office/drawing/2014/main" val="3425427163"/>
                    </a:ext>
                  </a:extLst>
                </a:gridCol>
              </a:tblGrid>
              <a:tr h="83927">
                <a:tc>
                  <a:txBody>
                    <a:bodyPr/>
                    <a:lstStyle/>
                    <a:p>
                      <a:pPr algn="l" fontAlgn="ctr">
                        <a:buNone/>
                      </a:pPr>
                      <a:r>
                        <a:rPr lang="en-US" sz="400" b="1" i="0" u="none" strike="noStrike">
                          <a:solidFill>
                            <a:srgbClr val="FFFFFF"/>
                          </a:solidFill>
                          <a:effectLst/>
                          <a:latin typeface="Gill Sans"/>
                        </a:rPr>
                        <a:t>Metric/Asset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Gill Sans"/>
                        </a:rPr>
                        <a:t>Current</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Gill Sans"/>
                        </a:rPr>
                        <a:t>Port A</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Gill Sans"/>
                        </a:rPr>
                        <a:t>Port B</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Gill Sans"/>
                        </a:rPr>
                        <a:t>Port C</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Gill Sans"/>
                        </a:rPr>
                        <a:t>Port D</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fontAlgn="ctr">
                        <a:buNone/>
                      </a:pPr>
                      <a:r>
                        <a:rPr lang="en-US" sz="400" b="1" i="0" u="none" strike="noStrike">
                          <a:solidFill>
                            <a:srgbClr val="FFFFFF"/>
                          </a:solidFill>
                          <a:effectLst/>
                          <a:latin typeface="Gill Sans"/>
                        </a:rPr>
                        <a:t>Max Utility</a:t>
                      </a:r>
                    </a:p>
                  </a:txBody>
                  <a:tcPr marL="2906" marR="2906" marT="2906" marB="0"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429183191"/>
                  </a:ext>
                </a:extLst>
              </a:tr>
              <a:tr h="77710">
                <a:tc>
                  <a:txBody>
                    <a:bodyPr/>
                    <a:lstStyle/>
                    <a:p>
                      <a:pPr algn="l" fontAlgn="ctr">
                        <a:buNone/>
                      </a:pPr>
                      <a:r>
                        <a:rPr lang="en-US" sz="400" b="0" i="0" u="none" strike="noStrike">
                          <a:solidFill>
                            <a:srgbClr val="000000"/>
                          </a:solidFill>
                          <a:effectLst/>
                          <a:latin typeface="Gill Sans"/>
                        </a:rPr>
                        <a:t>Expected Return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4.87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4.71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5.17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5.29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5.13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663106554"/>
                  </a:ext>
                </a:extLst>
              </a:tr>
              <a:tr h="77710">
                <a:tc>
                  <a:txBody>
                    <a:bodyPr/>
                    <a:lstStyle/>
                    <a:p>
                      <a:pPr algn="l" fontAlgn="ctr">
                        <a:buNone/>
                      </a:pPr>
                      <a:r>
                        <a:rPr lang="en-US" sz="400" b="0" i="0" u="none" strike="noStrike">
                          <a:solidFill>
                            <a:srgbClr val="000000"/>
                          </a:solidFill>
                          <a:effectLst/>
                          <a:latin typeface="Gill Sans"/>
                        </a:rPr>
                        <a:t>Risk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4.12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2.53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2.85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3.18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3.49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3.09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742224842"/>
                  </a:ext>
                </a:extLst>
              </a:tr>
              <a:tr h="77710">
                <a:tc>
                  <a:txBody>
                    <a:bodyPr/>
                    <a:lstStyle/>
                    <a:p>
                      <a:pPr algn="l" fontAlgn="ctr">
                        <a:buNone/>
                      </a:pPr>
                      <a:r>
                        <a:rPr lang="en-US" sz="400" b="0" i="0" u="none" strike="noStrike">
                          <a:solidFill>
                            <a:srgbClr val="000000"/>
                          </a:solidFill>
                          <a:effectLst/>
                          <a:latin typeface="Gill Sans"/>
                        </a:rPr>
                        <a:t>Sharpe Ratio</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0.21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0.28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0.35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0.37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0.37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0.36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183000755"/>
                  </a:ext>
                </a:extLst>
              </a:tr>
              <a:tr h="77710">
                <a:tc>
                  <a:txBody>
                    <a:bodyPr/>
                    <a:lstStyle/>
                    <a:p>
                      <a:pPr algn="l" fontAlgn="ctr">
                        <a:buNone/>
                      </a:pPr>
                      <a:r>
                        <a:rPr lang="en-US" sz="400" b="0" i="0" u="none" strike="noStrike">
                          <a:solidFill>
                            <a:srgbClr val="000000"/>
                          </a:solidFill>
                          <a:effectLst/>
                          <a:latin typeface="Gill Sans"/>
                        </a:rPr>
                        <a:t>Avg FI Credit Rating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725484690"/>
                  </a:ext>
                </a:extLst>
              </a:tr>
              <a:tr h="77710">
                <a:tc>
                  <a:txBody>
                    <a:bodyPr/>
                    <a:lstStyle/>
                    <a:p>
                      <a:pPr algn="l" fontAlgn="ctr">
                        <a:buNone/>
                      </a:pPr>
                      <a:r>
                        <a:rPr lang="en-US" sz="400" b="0" i="0" u="none" strike="noStrike">
                          <a:solidFill>
                            <a:srgbClr val="000000"/>
                          </a:solidFill>
                          <a:effectLst/>
                          <a:latin typeface="Gill Sans"/>
                        </a:rPr>
                        <a:t>FI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6.18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6.43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6.7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6.81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7.09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6.76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679996366"/>
                  </a:ext>
                </a:extLst>
              </a:tr>
              <a:tr h="77710">
                <a:tc>
                  <a:txBody>
                    <a:bodyPr/>
                    <a:lstStyle/>
                    <a:p>
                      <a:pPr algn="l" fontAlgn="ctr">
                        <a:buNone/>
                      </a:pPr>
                      <a:r>
                        <a:rPr lang="en-US" sz="400" b="0" i="0" u="none" strike="noStrike">
                          <a:solidFill>
                            <a:srgbClr val="000000"/>
                          </a:solidFill>
                          <a:effectLst/>
                          <a:latin typeface="Gill Sans"/>
                        </a:rPr>
                        <a:t>Net Duration (years)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-0.69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-0.44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-0.17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-0.06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0.22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-0.11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644000110"/>
                  </a:ext>
                </a:extLst>
              </a:tr>
              <a:tr h="77710">
                <a:tc>
                  <a:txBody>
                    <a:bodyPr/>
                    <a:lstStyle/>
                    <a:p>
                      <a:pPr algn="l" fontAlgn="ctr">
                        <a:buNone/>
                      </a:pPr>
                      <a:r>
                        <a:rPr lang="en-US" sz="400" b="0" i="0" u="none" strike="noStrike">
                          <a:solidFill>
                            <a:srgbClr val="000000"/>
                          </a:solidFill>
                          <a:effectLst/>
                          <a:latin typeface="Gill Sans"/>
                        </a:rPr>
                        <a:t>Capital Use (%)</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1.72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0.81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1.74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2.1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1.62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1178466670"/>
                  </a:ext>
                </a:extLst>
              </a:tr>
              <a:tr h="77710">
                <a:tc>
                  <a:txBody>
                    <a:bodyPr/>
                    <a:lstStyle/>
                    <a:p>
                      <a:pPr algn="l" fontAlgn="ctr">
                        <a:buNone/>
                      </a:pPr>
                      <a:r>
                        <a:rPr lang="en-US" sz="400" b="0" i="0" u="none" strike="noStrike">
                          <a:solidFill>
                            <a:srgbClr val="000000"/>
                          </a:solidFill>
                          <a:effectLst/>
                          <a:latin typeface="Gill Sans"/>
                        </a:rPr>
                        <a:t>US Treasuries, Short/Intermediate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tc>
                  <a:txBody>
                    <a:bodyPr/>
                    <a:lstStyle/>
                    <a:p>
                      <a:pPr algn="ctr" fontAlgn="ctr">
                        <a:buNone/>
                      </a:pPr>
                      <a:r>
                        <a:rPr lang="en-US" sz="400" b="0" i="0" u="none" strike="noStrike">
                          <a:solidFill>
                            <a:srgbClr val="F1F1F1"/>
                          </a:solidFill>
                          <a:effectLst/>
                          <a:latin typeface="Gill Sans"/>
                        </a:rPr>
                        <a:t>12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1764AB"/>
                    </a:solidFill>
                  </a:tcPr>
                </a:tc>
                <a:tc>
                  <a:txBody>
                    <a:bodyPr/>
                    <a:lstStyle/>
                    <a:p>
                      <a:pPr algn="ctr" fontAlgn="ctr">
                        <a:buNone/>
                      </a:pPr>
                      <a:r>
                        <a:rPr lang="en-US" sz="400" b="0" i="0" u="none" strike="noStrike">
                          <a:solidFill>
                            <a:srgbClr val="000000"/>
                          </a:solidFill>
                          <a:effectLst/>
                          <a:latin typeface="Gill Sans"/>
                        </a:rPr>
                        <a:t>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AF2FB"/>
                    </a:solidFill>
                  </a:tcPr>
                </a:tc>
                <a:tc>
                  <a:txBody>
                    <a:bodyPr/>
                    <a:lstStyle/>
                    <a:p>
                      <a:pPr algn="ctr" fontAlgn="ctr">
                        <a:buNone/>
                      </a:pPr>
                      <a:r>
                        <a:rPr lang="en-US" sz="400" b="0" i="0" u="none" strike="noStrike">
                          <a:solidFill>
                            <a:srgbClr val="000000"/>
                          </a:solidFill>
                          <a:effectLst/>
                          <a:latin typeface="Gill Sans"/>
                        </a:rPr>
                        <a:t>0.9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BF3FB"/>
                    </a:solidFill>
                  </a:tcPr>
                </a:tc>
                <a:tc>
                  <a:txBody>
                    <a:bodyPr/>
                    <a:lstStyle/>
                    <a:p>
                      <a:pPr algn="ctr" fontAlgn="ctr">
                        <a:buNone/>
                      </a:pPr>
                      <a:r>
                        <a:rPr lang="en-US" sz="400" b="0" i="0" u="none" strike="noStrike">
                          <a:solidFill>
                            <a:srgbClr val="000000"/>
                          </a:solidFill>
                          <a:effectLst/>
                          <a:latin typeface="Gill Sans"/>
                        </a:rPr>
                        <a:t>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3F8FE"/>
                    </a:solidFill>
                  </a:tcPr>
                </a:tc>
                <a:tc>
                  <a:txBody>
                    <a:bodyPr/>
                    <a:lstStyle/>
                    <a:p>
                      <a:pPr algn="ctr" fontAlgn="ctr">
                        <a:buNone/>
                      </a:pPr>
                      <a:r>
                        <a:rPr lang="en-US" sz="400" b="0" i="0" u="none" strike="noStrike">
                          <a:solidFill>
                            <a:srgbClr val="000000"/>
                          </a:solidFill>
                          <a:effectLst/>
                          <a:latin typeface="Gill Sans"/>
                        </a:rPr>
                        <a:t>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AF2FB"/>
                    </a:solidFill>
                  </a:tcPr>
                </a:tc>
                <a:extLst>
                  <a:ext uri="{0D108BD9-81ED-4DB2-BD59-A6C34878D82A}">
                    <a16:rowId xmlns:a16="http://schemas.microsoft.com/office/drawing/2014/main" val="3359527878"/>
                  </a:ext>
                </a:extLst>
              </a:tr>
              <a:tr h="77710">
                <a:tc>
                  <a:txBody>
                    <a:bodyPr/>
                    <a:lstStyle/>
                    <a:p>
                      <a:pPr algn="l" fontAlgn="ctr">
                        <a:buNone/>
                      </a:pPr>
                      <a:r>
                        <a:rPr lang="en-US" sz="400" b="0" i="0" u="none" strike="noStrike">
                          <a:solidFill>
                            <a:srgbClr val="000000"/>
                          </a:solidFill>
                          <a:effectLst/>
                          <a:latin typeface="Gill Sans"/>
                        </a:rPr>
                        <a:t>US Treasuries,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3F8FE"/>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tc>
                  <a:txBody>
                    <a:bodyPr/>
                    <a:lstStyle/>
                    <a:p>
                      <a:pPr algn="ctr" fontAlgn="ctr">
                        <a:buNone/>
                      </a:pPr>
                      <a:r>
                        <a:rPr lang="en-US" sz="400" b="0" i="0" u="none" strike="noStrike">
                          <a:solidFill>
                            <a:srgbClr val="000000"/>
                          </a:solidFill>
                          <a:effectLst/>
                          <a:latin typeface="Gill Sans"/>
                        </a:rPr>
                        <a:t>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6F0F9"/>
                    </a:solidFill>
                  </a:tcPr>
                </a:tc>
                <a:tc>
                  <a:txBody>
                    <a:bodyPr/>
                    <a:lstStyle/>
                    <a:p>
                      <a:pPr algn="ctr" fontAlgn="ctr">
                        <a:buNone/>
                      </a:pPr>
                      <a:r>
                        <a:rPr lang="en-US" sz="400" b="0" i="0" u="none" strike="noStrike">
                          <a:solidFill>
                            <a:srgbClr val="000000"/>
                          </a:solidFill>
                          <a:effectLst/>
                          <a:latin typeface="Gill Sans"/>
                        </a:rPr>
                        <a:t>5.2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8CEE4"/>
                    </a:solidFill>
                  </a:tcPr>
                </a:tc>
                <a:tc>
                  <a:txBody>
                    <a:bodyPr/>
                    <a:lstStyle/>
                    <a:p>
                      <a:pPr algn="ctr" fontAlgn="ctr">
                        <a:buNone/>
                      </a:pPr>
                      <a:r>
                        <a:rPr lang="en-US" sz="400" b="0" i="0" u="none" strike="noStrike">
                          <a:solidFill>
                            <a:srgbClr val="000000"/>
                          </a:solidFill>
                          <a:effectLst/>
                          <a:latin typeface="Gill Sans"/>
                        </a:rPr>
                        <a:t>0.8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DF4FC"/>
                    </a:solidFill>
                  </a:tcPr>
                </a:tc>
                <a:extLst>
                  <a:ext uri="{0D108BD9-81ED-4DB2-BD59-A6C34878D82A}">
                    <a16:rowId xmlns:a16="http://schemas.microsoft.com/office/drawing/2014/main" val="267276268"/>
                  </a:ext>
                </a:extLst>
              </a:tr>
              <a:tr h="77710">
                <a:tc>
                  <a:txBody>
                    <a:bodyPr/>
                    <a:lstStyle/>
                    <a:p>
                      <a:pPr algn="l" fontAlgn="ctr">
                        <a:buNone/>
                      </a:pPr>
                      <a:r>
                        <a:rPr lang="en-US" sz="400" b="0" i="0" u="none" strike="noStrike">
                          <a:solidFill>
                            <a:srgbClr val="000000"/>
                          </a:solidFill>
                          <a:effectLst/>
                          <a:latin typeface="Gill Sans"/>
                        </a:rPr>
                        <a:t>US Taxable Munis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1.9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EEBF7"/>
                    </a:solidFill>
                  </a:tcPr>
                </a:tc>
                <a:tc>
                  <a:txBody>
                    <a:bodyPr/>
                    <a:lstStyle/>
                    <a:p>
                      <a:pPr algn="ctr" fontAlgn="ctr">
                        <a:buNone/>
                      </a:pPr>
                      <a:r>
                        <a:rPr lang="en-US" sz="400" b="0" i="0" u="none" strike="noStrike">
                          <a:solidFill>
                            <a:srgbClr val="000000"/>
                          </a:solidFill>
                          <a:effectLst/>
                          <a:latin typeface="Gill Sans"/>
                        </a:rPr>
                        <a:t>0.4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2F8FD"/>
                    </a:solidFill>
                  </a:tcPr>
                </a:tc>
                <a:tc>
                  <a:txBody>
                    <a:bodyPr/>
                    <a:lstStyle/>
                    <a:p>
                      <a:pPr algn="ctr" fontAlgn="ctr">
                        <a:buNone/>
                      </a:pPr>
                      <a:r>
                        <a:rPr lang="en-US" sz="400" b="0" i="0" u="none" strike="noStrike">
                          <a:solidFill>
                            <a:srgbClr val="000000"/>
                          </a:solidFill>
                          <a:effectLst/>
                          <a:latin typeface="Gill Sans"/>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extLst>
                  <a:ext uri="{0D108BD9-81ED-4DB2-BD59-A6C34878D82A}">
                    <a16:rowId xmlns:a16="http://schemas.microsoft.com/office/drawing/2014/main" val="3726304584"/>
                  </a:ext>
                </a:extLst>
              </a:tr>
              <a:tr h="77710">
                <a:tc>
                  <a:txBody>
                    <a:bodyPr/>
                    <a:lstStyle/>
                    <a:p>
                      <a:pPr algn="l" fontAlgn="ctr">
                        <a:buNone/>
                      </a:pPr>
                      <a:r>
                        <a:rPr lang="en-US" sz="400" b="0" i="0" u="none" strike="noStrike">
                          <a:solidFill>
                            <a:srgbClr val="000000"/>
                          </a:solidFill>
                          <a:effectLst/>
                          <a:latin typeface="Gill Sans"/>
                        </a:rPr>
                        <a:t>Global ex-US Government,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1.8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FECF7"/>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247347449"/>
                  </a:ext>
                </a:extLst>
              </a:tr>
              <a:tr h="77710">
                <a:tc>
                  <a:txBody>
                    <a:bodyPr/>
                    <a:lstStyle/>
                    <a:p>
                      <a:pPr algn="l" fontAlgn="ctr">
                        <a:buNone/>
                      </a:pPr>
                      <a:r>
                        <a:rPr lang="en-US" sz="400" b="0" i="0" u="none" strike="noStrike">
                          <a:solidFill>
                            <a:srgbClr val="000000"/>
                          </a:solidFill>
                          <a:effectLst/>
                          <a:latin typeface="Gill Sans"/>
                        </a:rPr>
                        <a:t>US Public Corporates IG AAA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2.8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3E3F3"/>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2070B4"/>
                    </a:solidFill>
                  </a:tcPr>
                </a:tc>
                <a:tc>
                  <a:txBody>
                    <a:bodyPr/>
                    <a:lstStyle/>
                    <a:p>
                      <a:pPr algn="ctr" fontAlgn="ctr">
                        <a:buNone/>
                      </a:pPr>
                      <a:r>
                        <a:rPr lang="en-US" sz="400" b="0" i="0" u="none" strike="noStrike">
                          <a:solidFill>
                            <a:srgbClr val="F1F1F1"/>
                          </a:solidFill>
                          <a:effectLst/>
                          <a:latin typeface="Gill Sans"/>
                        </a:rPr>
                        <a:t>8.8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4E9ACB"/>
                    </a:solidFill>
                  </a:tcPr>
                </a:tc>
                <a:tc>
                  <a:txBody>
                    <a:bodyPr/>
                    <a:lstStyle/>
                    <a:p>
                      <a:pPr algn="ctr" fontAlgn="ctr">
                        <a:buNone/>
                      </a:pPr>
                      <a:r>
                        <a:rPr lang="en-US" sz="400" b="0" i="0" u="none" strike="noStrike">
                          <a:solidFill>
                            <a:srgbClr val="000000"/>
                          </a:solidFill>
                          <a:effectLst/>
                          <a:latin typeface="Gill Sans"/>
                        </a:rPr>
                        <a:t>2.4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8E7F5"/>
                    </a:solidFill>
                  </a:tcPr>
                </a:tc>
                <a:tc>
                  <a:txBody>
                    <a:bodyPr/>
                    <a:lstStyle/>
                    <a:p>
                      <a:pPr algn="ctr" fontAlgn="ctr">
                        <a:buNone/>
                      </a:pPr>
                      <a:r>
                        <a:rPr lang="en-US" sz="400" b="0" i="0" u="none" strike="noStrike">
                          <a:solidFill>
                            <a:srgbClr val="F1F1F1"/>
                          </a:solidFill>
                          <a:effectLst/>
                          <a:latin typeface="Gill Sans"/>
                        </a:rPr>
                        <a:t>9.8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3A8AC2"/>
                    </a:solidFill>
                  </a:tcPr>
                </a:tc>
                <a:extLst>
                  <a:ext uri="{0D108BD9-81ED-4DB2-BD59-A6C34878D82A}">
                    <a16:rowId xmlns:a16="http://schemas.microsoft.com/office/drawing/2014/main" val="2315925205"/>
                  </a:ext>
                </a:extLst>
              </a:tr>
              <a:tr h="77710">
                <a:tc>
                  <a:txBody>
                    <a:bodyPr/>
                    <a:lstStyle/>
                    <a:p>
                      <a:pPr algn="l" fontAlgn="ctr">
                        <a:buNone/>
                      </a:pPr>
                      <a:r>
                        <a:rPr lang="en-US" sz="400" b="0" i="0" u="none" strike="noStrike">
                          <a:solidFill>
                            <a:srgbClr val="000000"/>
                          </a:solidFill>
                          <a:effectLst/>
                          <a:latin typeface="Gill Sans"/>
                        </a:rPr>
                        <a:t>US Public Corporates IG AA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5.5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1CBE2"/>
                    </a:solidFill>
                  </a:tcPr>
                </a:tc>
                <a:tc>
                  <a:txBody>
                    <a:bodyPr/>
                    <a:lstStyle/>
                    <a:p>
                      <a:pPr algn="ctr" fontAlgn="ctr">
                        <a:buNone/>
                      </a:pPr>
                      <a:r>
                        <a:rPr lang="en-US" sz="400" b="0" i="0" u="none" strike="noStrike">
                          <a:solidFill>
                            <a:srgbClr val="000000"/>
                          </a:solidFill>
                          <a:effectLst/>
                          <a:latin typeface="Gill Sans"/>
                        </a:rPr>
                        <a:t>6.2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8FC2DE"/>
                    </a:solidFill>
                  </a:tcPr>
                </a:tc>
                <a:tc>
                  <a:txBody>
                    <a:bodyPr/>
                    <a:lstStyle/>
                    <a:p>
                      <a:pPr algn="ctr" fontAlgn="ctr">
                        <a:buNone/>
                      </a:pPr>
                      <a:r>
                        <a:rPr lang="en-US" sz="400" b="0" i="0" u="none" strike="noStrike">
                          <a:solidFill>
                            <a:srgbClr val="000000"/>
                          </a:solidFill>
                          <a:effectLst/>
                          <a:latin typeface="Gill Sans"/>
                        </a:rPr>
                        <a:t>1.8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FECF7"/>
                    </a:solidFill>
                  </a:tcPr>
                </a:tc>
                <a:tc>
                  <a:txBody>
                    <a:bodyPr/>
                    <a:lstStyle/>
                    <a:p>
                      <a:pPr algn="ctr" fontAlgn="ctr">
                        <a:buNone/>
                      </a:pPr>
                      <a:r>
                        <a:rPr lang="en-US" sz="400" b="0" i="0" u="none" strike="noStrike">
                          <a:solidFill>
                            <a:srgbClr val="000000"/>
                          </a:solidFill>
                          <a:effectLst/>
                          <a:latin typeface="Gill Sans"/>
                        </a:rPr>
                        <a:t>1.8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FECF7"/>
                    </a:solidFill>
                  </a:tcPr>
                </a:tc>
                <a:tc>
                  <a:txBody>
                    <a:bodyPr/>
                    <a:lstStyle/>
                    <a:p>
                      <a:pPr algn="ctr" fontAlgn="ctr">
                        <a:buNone/>
                      </a:pPr>
                      <a:r>
                        <a:rPr lang="en-US" sz="400" b="0" i="0" u="none" strike="noStrike">
                          <a:solidFill>
                            <a:srgbClr val="000000"/>
                          </a:solidFill>
                          <a:effectLst/>
                          <a:latin typeface="Gill Sans"/>
                        </a:rPr>
                        <a:t>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AF2FB"/>
                    </a:solidFill>
                  </a:tcPr>
                </a:tc>
                <a:tc>
                  <a:txBody>
                    <a:bodyPr/>
                    <a:lstStyle/>
                    <a:p>
                      <a:pPr algn="ctr" fontAlgn="ctr">
                        <a:buNone/>
                      </a:pPr>
                      <a:r>
                        <a:rPr lang="en-US" sz="400" b="0" i="0" u="none" strike="noStrike">
                          <a:solidFill>
                            <a:srgbClr val="000000"/>
                          </a:solidFill>
                          <a:effectLst/>
                          <a:latin typeface="Gill Sans"/>
                        </a:rPr>
                        <a:t>1.7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0ECF8"/>
                    </a:solidFill>
                  </a:tcPr>
                </a:tc>
                <a:extLst>
                  <a:ext uri="{0D108BD9-81ED-4DB2-BD59-A6C34878D82A}">
                    <a16:rowId xmlns:a16="http://schemas.microsoft.com/office/drawing/2014/main" val="3884587424"/>
                  </a:ext>
                </a:extLst>
              </a:tr>
              <a:tr h="77710">
                <a:tc>
                  <a:txBody>
                    <a:bodyPr/>
                    <a:lstStyle/>
                    <a:p>
                      <a:pPr algn="l" fontAlgn="ctr">
                        <a:buNone/>
                      </a:pPr>
                      <a:r>
                        <a:rPr lang="en-US" sz="400" b="0" i="0" u="none" strike="noStrike">
                          <a:solidFill>
                            <a:srgbClr val="000000"/>
                          </a:solidFill>
                          <a:effectLst/>
                          <a:latin typeface="Gill Sans"/>
                        </a:rPr>
                        <a:t>US Public Corporates IG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Gill Sans"/>
                        </a:rPr>
                        <a:t>8.3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5AA2CF"/>
                    </a:solidFill>
                  </a:tcPr>
                </a:tc>
                <a:tc>
                  <a:txBody>
                    <a:bodyPr/>
                    <a:lstStyle/>
                    <a:p>
                      <a:pPr algn="ctr" fontAlgn="ctr">
                        <a:buNone/>
                      </a:pPr>
                      <a:r>
                        <a:rPr lang="en-US" sz="400" b="0" i="0" u="none" strike="noStrike">
                          <a:solidFill>
                            <a:srgbClr val="F1F1F1"/>
                          </a:solidFill>
                          <a:effectLst/>
                          <a:latin typeface="Gill Sans"/>
                        </a:rPr>
                        <a:t>7.6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69ADD5"/>
                    </a:solidFill>
                  </a:tcPr>
                </a:tc>
                <a:tc>
                  <a:txBody>
                    <a:bodyPr/>
                    <a:lstStyle/>
                    <a:p>
                      <a:pPr algn="ctr" fontAlgn="ctr">
                        <a:buNone/>
                      </a:pPr>
                      <a:r>
                        <a:rPr lang="en-US" sz="400" b="0" i="0" u="none" strike="noStrike">
                          <a:solidFill>
                            <a:srgbClr val="F1F1F1"/>
                          </a:solidFill>
                          <a:effectLst/>
                          <a:latin typeface="Gill Sans"/>
                        </a:rPr>
                        <a:t>11.7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1B69AF"/>
                    </a:solidFill>
                  </a:tcPr>
                </a:tc>
                <a:tc>
                  <a:txBody>
                    <a:bodyPr/>
                    <a:lstStyle/>
                    <a:p>
                      <a:pPr algn="ctr" fontAlgn="ctr">
                        <a:buNone/>
                      </a:pPr>
                      <a:r>
                        <a:rPr lang="en-US" sz="400" b="0" i="0" u="none" strike="noStrike">
                          <a:solidFill>
                            <a:srgbClr val="F1F1F1"/>
                          </a:solidFill>
                          <a:effectLst/>
                          <a:latin typeface="Gill Sans"/>
                        </a:rPr>
                        <a:t>11.7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1B69AF"/>
                    </a:solidFill>
                  </a:tcPr>
                </a:tc>
                <a:tc>
                  <a:txBody>
                    <a:bodyPr/>
                    <a:lstStyle/>
                    <a:p>
                      <a:pPr algn="ctr" fontAlgn="ctr">
                        <a:buNone/>
                      </a:pPr>
                      <a:r>
                        <a:rPr lang="en-US" sz="400" b="0" i="0" u="none" strike="noStrike">
                          <a:solidFill>
                            <a:srgbClr val="F1F1F1"/>
                          </a:solidFill>
                          <a:effectLst/>
                          <a:latin typeface="Gill Sans"/>
                        </a:rPr>
                        <a:t>12.3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135FA7"/>
                    </a:solidFill>
                  </a:tcPr>
                </a:tc>
                <a:tc>
                  <a:txBody>
                    <a:bodyPr/>
                    <a:lstStyle/>
                    <a:p>
                      <a:pPr algn="ctr" fontAlgn="ctr">
                        <a:buNone/>
                      </a:pPr>
                      <a:r>
                        <a:rPr lang="en-US" sz="400" b="0" i="0" u="none" strike="noStrike">
                          <a:solidFill>
                            <a:srgbClr val="F1F1F1"/>
                          </a:solidFill>
                          <a:effectLst/>
                          <a:latin typeface="Gill Sans"/>
                        </a:rPr>
                        <a:t>11.6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1C6BB0"/>
                    </a:solidFill>
                  </a:tcPr>
                </a:tc>
                <a:extLst>
                  <a:ext uri="{0D108BD9-81ED-4DB2-BD59-A6C34878D82A}">
                    <a16:rowId xmlns:a16="http://schemas.microsoft.com/office/drawing/2014/main" val="2973451174"/>
                  </a:ext>
                </a:extLst>
              </a:tr>
              <a:tr h="77710">
                <a:tc>
                  <a:txBody>
                    <a:bodyPr/>
                    <a:lstStyle/>
                    <a:p>
                      <a:pPr algn="l" fontAlgn="ctr">
                        <a:buNone/>
                      </a:pPr>
                      <a:r>
                        <a:rPr lang="en-US" sz="400" b="0" i="0" u="none" strike="noStrike">
                          <a:solidFill>
                            <a:srgbClr val="000000"/>
                          </a:solidFill>
                          <a:effectLst/>
                          <a:latin typeface="Gill Sans"/>
                        </a:rPr>
                        <a:t>US Public Corporates IG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Gill Sans"/>
                        </a:rPr>
                        <a:t>18.8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545385690"/>
                  </a:ext>
                </a:extLst>
              </a:tr>
              <a:tr h="77710">
                <a:tc>
                  <a:txBody>
                    <a:bodyPr/>
                    <a:lstStyle/>
                    <a:p>
                      <a:pPr algn="l" fontAlgn="ctr">
                        <a:buNone/>
                      </a:pPr>
                      <a:r>
                        <a:rPr lang="en-US" sz="400" b="0" i="0" u="none" strike="noStrike">
                          <a:solidFill>
                            <a:srgbClr val="000000"/>
                          </a:solidFill>
                          <a:effectLst/>
                          <a:latin typeface="Gill Sans"/>
                        </a:rPr>
                        <a:t>US Public Corporates, HY Intermediate</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6F0F9"/>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3F8FE"/>
                    </a:solidFill>
                  </a:tcPr>
                </a:tc>
                <a:tc>
                  <a:txBody>
                    <a:bodyPr/>
                    <a:lstStyle/>
                    <a:p>
                      <a:pPr algn="ctr" fontAlgn="ctr">
                        <a:buNone/>
                      </a:pPr>
                      <a:r>
                        <a:rPr lang="en-US" sz="400" b="0" i="0" u="none" strike="noStrike">
                          <a:solidFill>
                            <a:srgbClr val="000000"/>
                          </a:solidFill>
                          <a:effectLst/>
                          <a:latin typeface="Gill Sans"/>
                        </a:rPr>
                        <a:t>0.8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DF4FC"/>
                    </a:solidFill>
                  </a:tcPr>
                </a:tc>
                <a:tc>
                  <a:txBody>
                    <a:bodyPr/>
                    <a:lstStyle/>
                    <a:p>
                      <a:pPr algn="ctr" fontAlgn="ctr">
                        <a:buNone/>
                      </a:pPr>
                      <a:r>
                        <a:rPr lang="en-US" sz="400" b="0" i="0" u="none" strike="noStrike">
                          <a:solidFill>
                            <a:srgbClr val="000000"/>
                          </a:solidFill>
                          <a:effectLst/>
                          <a:latin typeface="Gill Sans"/>
                        </a:rPr>
                        <a:t>0.8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DF4FC"/>
                    </a:solidFill>
                  </a:tcPr>
                </a:tc>
                <a:tc>
                  <a:txBody>
                    <a:bodyPr/>
                    <a:lstStyle/>
                    <a:p>
                      <a:pPr algn="ctr" fontAlgn="ctr">
                        <a:buNone/>
                      </a:pPr>
                      <a:r>
                        <a:rPr lang="en-US" sz="400" b="0" i="0" u="none" strike="noStrike">
                          <a:solidFill>
                            <a:srgbClr val="000000"/>
                          </a:solidFill>
                          <a:effectLst/>
                          <a:latin typeface="Gill Sans"/>
                        </a:rPr>
                        <a:t>0.7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EF5FC"/>
                    </a:solidFill>
                  </a:tcPr>
                </a:tc>
                <a:extLst>
                  <a:ext uri="{0D108BD9-81ED-4DB2-BD59-A6C34878D82A}">
                    <a16:rowId xmlns:a16="http://schemas.microsoft.com/office/drawing/2014/main" val="3552823322"/>
                  </a:ext>
                </a:extLst>
              </a:tr>
              <a:tr h="77710">
                <a:tc>
                  <a:txBody>
                    <a:bodyPr/>
                    <a:lstStyle/>
                    <a:p>
                      <a:pPr algn="l" fontAlgn="ctr">
                        <a:buNone/>
                      </a:pPr>
                      <a:r>
                        <a:rPr lang="en-US" sz="400" b="0" i="0" u="none" strike="noStrike">
                          <a:solidFill>
                            <a:srgbClr val="000000"/>
                          </a:solidFill>
                          <a:effectLst/>
                          <a:latin typeface="Gill Sans"/>
                        </a:rPr>
                        <a:t>US Public Corporates, HY Long</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1.6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2EDF8"/>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DF4FC"/>
                    </a:solidFill>
                  </a:tcPr>
                </a:tc>
                <a:tc>
                  <a:txBody>
                    <a:bodyPr/>
                    <a:lstStyle/>
                    <a:p>
                      <a:pPr algn="ctr" fontAlgn="ctr">
                        <a:buNone/>
                      </a:pPr>
                      <a:r>
                        <a:rPr lang="en-US" sz="400" b="0" i="0" u="none" strike="noStrike">
                          <a:solidFill>
                            <a:srgbClr val="000000"/>
                          </a:solidFill>
                          <a:effectLst/>
                          <a:latin typeface="Gill Sans"/>
                        </a:rPr>
                        <a:t>3.3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CCDFF1"/>
                    </a:solidFill>
                  </a:tcPr>
                </a:tc>
                <a:tc>
                  <a:txBody>
                    <a:bodyPr/>
                    <a:lstStyle/>
                    <a:p>
                      <a:pPr algn="ctr" fontAlgn="ctr">
                        <a:buNone/>
                      </a:pPr>
                      <a:r>
                        <a:rPr lang="en-US" sz="400" b="0" i="0" u="none" strike="noStrike">
                          <a:solidFill>
                            <a:srgbClr val="000000"/>
                          </a:solidFill>
                          <a:effectLst/>
                          <a:latin typeface="Gill Sans"/>
                        </a:rPr>
                        <a:t>4.1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FD8ED"/>
                    </a:solidFill>
                  </a:tcPr>
                </a:tc>
                <a:tc>
                  <a:txBody>
                    <a:bodyPr/>
                    <a:lstStyle/>
                    <a:p>
                      <a:pPr algn="ctr" fontAlgn="ctr">
                        <a:buNone/>
                      </a:pPr>
                      <a:r>
                        <a:rPr lang="en-US" sz="400" b="0" i="0" u="none" strike="noStrike">
                          <a:solidFill>
                            <a:srgbClr val="000000"/>
                          </a:solidFill>
                          <a:effectLst/>
                          <a:latin typeface="Gill Sans"/>
                        </a:rPr>
                        <a:t>2.8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3E3F3"/>
                    </a:solidFill>
                  </a:tcPr>
                </a:tc>
                <a:extLst>
                  <a:ext uri="{0D108BD9-81ED-4DB2-BD59-A6C34878D82A}">
                    <a16:rowId xmlns:a16="http://schemas.microsoft.com/office/drawing/2014/main" val="558078433"/>
                  </a:ext>
                </a:extLst>
              </a:tr>
              <a:tr h="77710">
                <a:tc>
                  <a:txBody>
                    <a:bodyPr/>
                    <a:lstStyle/>
                    <a:p>
                      <a:pPr algn="l" fontAlgn="ctr">
                        <a:buNone/>
                      </a:pPr>
                      <a:r>
                        <a:rPr lang="en-US" sz="400" b="0" i="0" u="none" strike="noStrike">
                          <a:solidFill>
                            <a:srgbClr val="000000"/>
                          </a:solidFill>
                          <a:effectLst/>
                          <a:latin typeface="Gill Sans"/>
                        </a:rPr>
                        <a:t>Global ex-US Corporates, hedged</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F1F1F1"/>
                          </a:solidFill>
                          <a:effectLst/>
                          <a:latin typeface="Gill Sans"/>
                        </a:rPr>
                        <a:t>10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3787C0"/>
                    </a:solidFill>
                  </a:tcPr>
                </a:tc>
                <a:tc>
                  <a:txBody>
                    <a:bodyPr/>
                    <a:lstStyle/>
                    <a:p>
                      <a:pPr algn="ctr" fontAlgn="ctr">
                        <a:buNone/>
                      </a:pPr>
                      <a:r>
                        <a:rPr lang="en-US" sz="400" b="0" i="0" u="none" strike="noStrike">
                          <a:solidFill>
                            <a:srgbClr val="000000"/>
                          </a:solidFill>
                          <a:effectLst/>
                          <a:latin typeface="Gill Sans"/>
                        </a:rPr>
                        <a:t>5.8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9AC8E0"/>
                    </a:solidFill>
                  </a:tcPr>
                </a:tc>
                <a:tc>
                  <a:txBody>
                    <a:bodyPr/>
                    <a:lstStyle/>
                    <a:p>
                      <a:pPr algn="ctr" fontAlgn="ctr">
                        <a:buNone/>
                      </a:pPr>
                      <a:r>
                        <a:rPr lang="en-US" sz="400" b="0" i="0" u="none" strike="noStrike">
                          <a:solidFill>
                            <a:srgbClr val="000000"/>
                          </a:solidFill>
                          <a:effectLst/>
                          <a:latin typeface="Gill Sans"/>
                        </a:rPr>
                        <a:t>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6F0F9"/>
                    </a:solidFill>
                  </a:tcPr>
                </a:tc>
                <a:tc>
                  <a:txBody>
                    <a:bodyPr/>
                    <a:lstStyle/>
                    <a:p>
                      <a:pPr algn="ctr" fontAlgn="ctr">
                        <a:buNone/>
                      </a:pPr>
                      <a:r>
                        <a:rPr lang="en-US" sz="400" b="0" i="0" u="none" strike="noStrike">
                          <a:solidFill>
                            <a:srgbClr val="000000"/>
                          </a:solidFill>
                          <a:effectLst/>
                          <a:latin typeface="Gill Sans"/>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tc>
                  <a:txBody>
                    <a:bodyPr/>
                    <a:lstStyle/>
                    <a:p>
                      <a:pPr algn="ctr" fontAlgn="ctr">
                        <a:buNone/>
                      </a:pPr>
                      <a:r>
                        <a:rPr lang="en-US" sz="400" b="0" i="0" u="none" strike="noStrike">
                          <a:solidFill>
                            <a:srgbClr val="000000"/>
                          </a:solidFill>
                          <a:effectLst/>
                          <a:latin typeface="Gill Sans"/>
                        </a:rPr>
                        <a:t>2.2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AE8F6"/>
                    </a:solidFill>
                  </a:tcPr>
                </a:tc>
                <a:extLst>
                  <a:ext uri="{0D108BD9-81ED-4DB2-BD59-A6C34878D82A}">
                    <a16:rowId xmlns:a16="http://schemas.microsoft.com/office/drawing/2014/main" val="3025197964"/>
                  </a:ext>
                </a:extLst>
              </a:tr>
              <a:tr h="77710">
                <a:tc>
                  <a:txBody>
                    <a:bodyPr/>
                    <a:lstStyle/>
                    <a:p>
                      <a:pPr algn="l" fontAlgn="ctr">
                        <a:buNone/>
                      </a:pPr>
                      <a:r>
                        <a:rPr lang="en-US" sz="400" b="0" i="0" u="none" strike="noStrike">
                          <a:solidFill>
                            <a:srgbClr val="000000"/>
                          </a:solidFill>
                          <a:effectLst/>
                          <a:latin typeface="Gill Sans"/>
                        </a:rPr>
                        <a:t>Residential Mortgage-Backed Securities (RMBS)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6.8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7DB8DA"/>
                    </a:solidFill>
                  </a:tcPr>
                </a:tc>
                <a:tc>
                  <a:txBody>
                    <a:bodyPr/>
                    <a:lstStyle/>
                    <a:p>
                      <a:pPr algn="ctr" fontAlgn="ctr">
                        <a:buNone/>
                      </a:pPr>
                      <a:r>
                        <a:rPr lang="en-US" sz="400" b="0" i="0" u="none" strike="noStrike">
                          <a:solidFill>
                            <a:srgbClr val="000000"/>
                          </a:solidFill>
                          <a:effectLst/>
                          <a:latin typeface="Gill Sans"/>
                        </a:rPr>
                        <a:t>0.4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2F8FD"/>
                    </a:solidFill>
                  </a:tcPr>
                </a:tc>
                <a:tc>
                  <a:txBody>
                    <a:bodyPr/>
                    <a:lstStyle/>
                    <a:p>
                      <a:pPr algn="ctr" fontAlgn="ctr">
                        <a:buNone/>
                      </a:pPr>
                      <a:r>
                        <a:rPr lang="en-US" sz="400" b="0" i="0" u="none" strike="noStrike">
                          <a:solidFill>
                            <a:srgbClr val="F1F1F1"/>
                          </a:solidFill>
                          <a:effectLst/>
                          <a:latin typeface="Gill Sans"/>
                        </a:rPr>
                        <a:t>13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A539E"/>
                    </a:solidFill>
                  </a:tcPr>
                </a:tc>
                <a:tc>
                  <a:txBody>
                    <a:bodyPr/>
                    <a:lstStyle/>
                    <a:p>
                      <a:pPr algn="ctr" fontAlgn="ctr">
                        <a:buNone/>
                      </a:pPr>
                      <a:r>
                        <a:rPr lang="en-US" sz="400" b="0" i="0" u="none" strike="noStrike">
                          <a:solidFill>
                            <a:srgbClr val="F1F1F1"/>
                          </a:solidFill>
                          <a:effectLst/>
                          <a:latin typeface="Gill Sans"/>
                        </a:rPr>
                        <a:t>13.7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78D"/>
                    </a:solidFill>
                  </a:tcPr>
                </a:tc>
                <a:tc>
                  <a:txBody>
                    <a:bodyPr/>
                    <a:lstStyle/>
                    <a:p>
                      <a:pPr algn="ctr" fontAlgn="ctr">
                        <a:buNone/>
                      </a:pPr>
                      <a:r>
                        <a:rPr lang="en-US" sz="400" b="0" i="0" u="none" strike="noStrike">
                          <a:solidFill>
                            <a:srgbClr val="F1F1F1"/>
                          </a:solidFill>
                          <a:effectLst/>
                          <a:latin typeface="Gill Sans"/>
                        </a:rPr>
                        <a:t>13.8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58A"/>
                    </a:solidFill>
                  </a:tcPr>
                </a:tc>
                <a:tc>
                  <a:txBody>
                    <a:bodyPr/>
                    <a:lstStyle/>
                    <a:p>
                      <a:pPr algn="ctr" fontAlgn="ctr">
                        <a:buNone/>
                      </a:pPr>
                      <a:r>
                        <a:rPr lang="en-US" sz="400" b="0" i="0" u="none" strike="noStrike">
                          <a:solidFill>
                            <a:srgbClr val="F1F1F1"/>
                          </a:solidFill>
                          <a:effectLst/>
                          <a:latin typeface="Gill Sans"/>
                        </a:rPr>
                        <a:t>13.7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478D"/>
                    </a:solidFill>
                  </a:tcPr>
                </a:tc>
                <a:extLst>
                  <a:ext uri="{0D108BD9-81ED-4DB2-BD59-A6C34878D82A}">
                    <a16:rowId xmlns:a16="http://schemas.microsoft.com/office/drawing/2014/main" val="2547166216"/>
                  </a:ext>
                </a:extLst>
              </a:tr>
              <a:tr h="77710">
                <a:tc>
                  <a:txBody>
                    <a:bodyPr/>
                    <a:lstStyle/>
                    <a:p>
                      <a:pPr algn="l" fontAlgn="ctr">
                        <a:buNone/>
                      </a:pPr>
                      <a:r>
                        <a:rPr lang="en-US" sz="400" b="0" i="0" u="none" strike="noStrike">
                          <a:solidFill>
                            <a:srgbClr val="000000"/>
                          </a:solidFill>
                          <a:effectLst/>
                          <a:latin typeface="Gill Sans"/>
                        </a:rPr>
                        <a:t>Commercial Mortgage-Backed Securities (CMBS)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4.1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FD8ED"/>
                    </a:solidFill>
                  </a:tcPr>
                </a:tc>
                <a:tc>
                  <a:txBody>
                    <a:bodyPr/>
                    <a:lstStyle/>
                    <a:p>
                      <a:pPr algn="ctr" fontAlgn="ctr">
                        <a:buNone/>
                      </a:pPr>
                      <a:r>
                        <a:rPr lang="en-US" sz="400" b="0" i="0" u="none" strike="noStrike">
                          <a:solidFill>
                            <a:srgbClr val="000000"/>
                          </a:solidFill>
                          <a:effectLst/>
                          <a:latin typeface="Gill Sans"/>
                        </a:rPr>
                        <a:t>2.9</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1E2F3"/>
                    </a:solidFill>
                  </a:tcPr>
                </a:tc>
                <a:tc>
                  <a:txBody>
                    <a:bodyPr/>
                    <a:lstStyle/>
                    <a:p>
                      <a:pPr algn="ctr" fontAlgn="ctr">
                        <a:buNone/>
                      </a:pPr>
                      <a:r>
                        <a:rPr lang="en-US" sz="400" b="0" i="0" u="none" strike="noStrike">
                          <a:solidFill>
                            <a:srgbClr val="000000"/>
                          </a:solidFill>
                          <a:effectLst/>
                          <a:latin typeface="Gill Sans"/>
                        </a:rPr>
                        <a:t>6.8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7DB8DA"/>
                    </a:solidFill>
                  </a:tcPr>
                </a:tc>
                <a:tc>
                  <a:txBody>
                    <a:bodyPr/>
                    <a:lstStyle/>
                    <a:p>
                      <a:pPr algn="ctr" fontAlgn="ctr">
                        <a:buNone/>
                      </a:pPr>
                      <a:r>
                        <a:rPr lang="en-US" sz="400" b="0" i="0" u="none" strike="noStrike">
                          <a:solidFill>
                            <a:srgbClr val="F1F1F1"/>
                          </a:solidFill>
                          <a:effectLst/>
                          <a:latin typeface="Gill Sans"/>
                        </a:rPr>
                        <a:t>7.7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66ABD4"/>
                    </a:solidFill>
                  </a:tcPr>
                </a:tc>
                <a:tc>
                  <a:txBody>
                    <a:bodyPr/>
                    <a:lstStyle/>
                    <a:p>
                      <a:pPr algn="ctr" fontAlgn="ctr">
                        <a:buNone/>
                      </a:pPr>
                      <a:r>
                        <a:rPr lang="en-US" sz="400" b="0" i="0" u="none" strike="noStrike">
                          <a:solidFill>
                            <a:srgbClr val="F1F1F1"/>
                          </a:solidFill>
                          <a:effectLst/>
                          <a:latin typeface="Gill Sans"/>
                        </a:rPr>
                        <a:t>9.2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4594C7"/>
                    </a:solidFill>
                  </a:tcPr>
                </a:tc>
                <a:tc>
                  <a:txBody>
                    <a:bodyPr/>
                    <a:lstStyle/>
                    <a:p>
                      <a:pPr algn="ctr" fontAlgn="ctr">
                        <a:buNone/>
                      </a:pPr>
                      <a:r>
                        <a:rPr lang="en-US" sz="400" b="0" i="0" u="none" strike="noStrike">
                          <a:solidFill>
                            <a:srgbClr val="F1F1F1"/>
                          </a:solidFill>
                          <a:effectLst/>
                          <a:latin typeface="Gill Sans"/>
                        </a:rPr>
                        <a:t>7.4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6DAFD7"/>
                    </a:solidFill>
                  </a:tcPr>
                </a:tc>
                <a:extLst>
                  <a:ext uri="{0D108BD9-81ED-4DB2-BD59-A6C34878D82A}">
                    <a16:rowId xmlns:a16="http://schemas.microsoft.com/office/drawing/2014/main" val="108290681"/>
                  </a:ext>
                </a:extLst>
              </a:tr>
              <a:tr h="77710">
                <a:tc>
                  <a:txBody>
                    <a:bodyPr/>
                    <a:lstStyle/>
                    <a:p>
                      <a:pPr algn="l" fontAlgn="ctr">
                        <a:buNone/>
                      </a:pPr>
                      <a:r>
                        <a:rPr lang="en-US" sz="400" b="0" i="0" u="none" strike="noStrike">
                          <a:solidFill>
                            <a:srgbClr val="000000"/>
                          </a:solidFill>
                          <a:effectLst/>
                          <a:latin typeface="Gill Sans"/>
                        </a:rPr>
                        <a:t>Asset-Backed Securities (ABS)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Gill Sans"/>
                        </a:rPr>
                        <a:t>12.8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C56A0"/>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5F9FE"/>
                    </a:solidFill>
                  </a:tcPr>
                </a:tc>
                <a:tc>
                  <a:txBody>
                    <a:bodyPr/>
                    <a:lstStyle/>
                    <a:p>
                      <a:pPr algn="ctr" fontAlgn="ctr">
                        <a:buNone/>
                      </a:pPr>
                      <a:r>
                        <a:rPr lang="en-US" sz="400" b="0" i="0" u="none" strike="noStrike">
                          <a:solidFill>
                            <a:srgbClr val="000000"/>
                          </a:solidFill>
                          <a:effectLst/>
                          <a:latin typeface="Gill Sans"/>
                        </a:rPr>
                        <a:t>0.6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FF6FC"/>
                    </a:solidFill>
                  </a:tcPr>
                </a:tc>
                <a:tc>
                  <a:txBody>
                    <a:bodyPr/>
                    <a:lstStyle/>
                    <a:p>
                      <a:pPr algn="ctr" fontAlgn="ctr">
                        <a:buNone/>
                      </a:pPr>
                      <a:r>
                        <a:rPr lang="en-US" sz="400" b="0" i="0" u="none" strike="noStrike">
                          <a:solidFill>
                            <a:srgbClr val="000000"/>
                          </a:solidFill>
                          <a:effectLst/>
                          <a:latin typeface="Gill Sans"/>
                        </a:rPr>
                        <a:t>1.2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7F1FA"/>
                    </a:solidFill>
                  </a:tcPr>
                </a:tc>
                <a:tc>
                  <a:txBody>
                    <a:bodyPr/>
                    <a:lstStyle/>
                    <a:p>
                      <a:pPr algn="ctr" fontAlgn="ctr">
                        <a:buNone/>
                      </a:pPr>
                      <a:r>
                        <a:rPr lang="en-US" sz="400" b="0" i="0" u="none" strike="noStrike">
                          <a:solidFill>
                            <a:srgbClr val="000000"/>
                          </a:solidFill>
                          <a:effectLst/>
                          <a:latin typeface="Gill Sans"/>
                        </a:rPr>
                        <a:t>0.4</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2F8FD"/>
                    </a:solidFill>
                  </a:tcPr>
                </a:tc>
                <a:extLst>
                  <a:ext uri="{0D108BD9-81ED-4DB2-BD59-A6C34878D82A}">
                    <a16:rowId xmlns:a16="http://schemas.microsoft.com/office/drawing/2014/main" val="3408471275"/>
                  </a:ext>
                </a:extLst>
              </a:tr>
              <a:tr h="77710">
                <a:tc>
                  <a:txBody>
                    <a:bodyPr/>
                    <a:lstStyle/>
                    <a:p>
                      <a:pPr algn="l" fontAlgn="ctr">
                        <a:buNone/>
                      </a:pPr>
                      <a:r>
                        <a:rPr lang="en-US" sz="400" b="0" i="0" u="none" strike="noStrike">
                          <a:solidFill>
                            <a:srgbClr val="000000"/>
                          </a:solidFill>
                          <a:effectLst/>
                          <a:latin typeface="Gill Sans"/>
                        </a:rPr>
                        <a:t>Corporate IG Private Placement A</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4.5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7D4EA"/>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2321394799"/>
                  </a:ext>
                </a:extLst>
              </a:tr>
              <a:tr h="77710">
                <a:tc>
                  <a:txBody>
                    <a:bodyPr/>
                    <a:lstStyle/>
                    <a:p>
                      <a:pPr algn="l" fontAlgn="ctr">
                        <a:buNone/>
                      </a:pPr>
                      <a:r>
                        <a:rPr lang="en-US" sz="400" b="0" i="0" u="none" strike="noStrike">
                          <a:solidFill>
                            <a:srgbClr val="000000"/>
                          </a:solidFill>
                          <a:effectLst/>
                          <a:latin typeface="Gill Sans"/>
                        </a:rPr>
                        <a:t>Corporate IG Private Placement BBB</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5.1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9CFE5"/>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extLst>
                  <a:ext uri="{0D108BD9-81ED-4DB2-BD59-A6C34878D82A}">
                    <a16:rowId xmlns:a16="http://schemas.microsoft.com/office/drawing/2014/main" val="1570206663"/>
                  </a:ext>
                </a:extLst>
              </a:tr>
              <a:tr h="77710">
                <a:tc>
                  <a:txBody>
                    <a:bodyPr/>
                    <a:lstStyle/>
                    <a:p>
                      <a:pPr algn="l" fontAlgn="ctr">
                        <a:buNone/>
                      </a:pPr>
                      <a:r>
                        <a:rPr lang="en-US" sz="400" b="0" i="0" u="none" strike="noStrike">
                          <a:solidFill>
                            <a:srgbClr val="000000"/>
                          </a:solidFill>
                          <a:effectLst/>
                          <a:latin typeface="Gill Sans"/>
                        </a:rPr>
                        <a:t>Corporate HY Private (Leveraged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DF4FC"/>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tc>
                  <a:txBody>
                    <a:bodyPr/>
                    <a:lstStyle/>
                    <a:p>
                      <a:pPr algn="ctr" fontAlgn="ctr">
                        <a:buNone/>
                      </a:pPr>
                      <a:r>
                        <a:rPr lang="en-US" sz="400" b="0" i="0" u="none" strike="noStrike">
                          <a:solidFill>
                            <a:srgbClr val="000000"/>
                          </a:solidFill>
                          <a:effectLst/>
                          <a:latin typeface="Gill Sans"/>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tc>
                  <a:txBody>
                    <a:bodyPr/>
                    <a:lstStyle/>
                    <a:p>
                      <a:pPr algn="ctr" fontAlgn="ctr">
                        <a:buNone/>
                      </a:pPr>
                      <a:r>
                        <a:rPr lang="en-US" sz="400" b="0" i="0" u="none" strike="noStrike">
                          <a:solidFill>
                            <a:srgbClr val="000000"/>
                          </a:solidFill>
                          <a:effectLst/>
                          <a:latin typeface="Gill Sans"/>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tc>
                  <a:txBody>
                    <a:bodyPr/>
                    <a:lstStyle/>
                    <a:p>
                      <a:pPr algn="ctr" fontAlgn="ctr">
                        <a:buNone/>
                      </a:pPr>
                      <a:r>
                        <a:rPr lang="en-US" sz="400" b="0" i="0" u="none" strike="noStrike">
                          <a:solidFill>
                            <a:srgbClr val="000000"/>
                          </a:solidFill>
                          <a:effectLst/>
                          <a:latin typeface="Gill Sans"/>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extLst>
                  <a:ext uri="{0D108BD9-81ED-4DB2-BD59-A6C34878D82A}">
                    <a16:rowId xmlns:a16="http://schemas.microsoft.com/office/drawing/2014/main" val="2084757604"/>
                  </a:ext>
                </a:extLst>
              </a:tr>
              <a:tr h="77710">
                <a:tc>
                  <a:txBody>
                    <a:bodyPr/>
                    <a:lstStyle/>
                    <a:p>
                      <a:pPr algn="l" fontAlgn="ctr">
                        <a:buNone/>
                      </a:pPr>
                      <a:r>
                        <a:rPr lang="en-US" sz="400" b="0" i="0" u="none" strike="noStrike">
                          <a:solidFill>
                            <a:srgbClr val="000000"/>
                          </a:solidFill>
                          <a:effectLst/>
                          <a:latin typeface="Gill Sans"/>
                        </a:rPr>
                        <a:t>Residential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5.5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A1CBE2"/>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F1F1F1"/>
                          </a:solidFill>
                          <a:effectLst/>
                          <a:latin typeface="Gill Sans"/>
                        </a:rPr>
                        <a:t>14.8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370"/>
                    </a:solidFill>
                  </a:tcPr>
                </a:tc>
                <a:tc>
                  <a:txBody>
                    <a:bodyPr/>
                    <a:lstStyle/>
                    <a:p>
                      <a:pPr algn="ctr" fontAlgn="ctr">
                        <a:buNone/>
                      </a:pPr>
                      <a:r>
                        <a:rPr lang="en-US" sz="400" b="0" i="0" u="none" strike="noStrike">
                          <a:solidFill>
                            <a:srgbClr val="F1F1F1"/>
                          </a:solidFill>
                          <a:effectLst/>
                          <a:latin typeface="Gill Sans"/>
                        </a:rPr>
                        <a:t>14.5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877"/>
                    </a:solidFill>
                  </a:tcPr>
                </a:tc>
                <a:tc>
                  <a:txBody>
                    <a:bodyPr/>
                    <a:lstStyle/>
                    <a:p>
                      <a:pPr algn="ctr" fontAlgn="ctr">
                        <a:buNone/>
                      </a:pPr>
                      <a:r>
                        <a:rPr lang="en-US" sz="400" b="0" i="0" u="none" strike="noStrike">
                          <a:solidFill>
                            <a:srgbClr val="F1F1F1"/>
                          </a:solidFill>
                          <a:effectLst/>
                          <a:latin typeface="Gill Sans"/>
                        </a:rPr>
                        <a:t>14.8</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370"/>
                    </a:solidFill>
                  </a:tcPr>
                </a:tc>
                <a:extLst>
                  <a:ext uri="{0D108BD9-81ED-4DB2-BD59-A6C34878D82A}">
                    <a16:rowId xmlns:a16="http://schemas.microsoft.com/office/drawing/2014/main" val="2460890818"/>
                  </a:ext>
                </a:extLst>
              </a:tr>
              <a:tr h="77710">
                <a:tc>
                  <a:txBody>
                    <a:bodyPr/>
                    <a:lstStyle/>
                    <a:p>
                      <a:pPr algn="l" fontAlgn="ctr">
                        <a:buNone/>
                      </a:pPr>
                      <a:r>
                        <a:rPr lang="en-US" sz="400" b="0" i="0" u="none" strike="noStrike">
                          <a:solidFill>
                            <a:srgbClr val="000000"/>
                          </a:solidFill>
                          <a:effectLst/>
                          <a:latin typeface="Gill Sans"/>
                        </a:rPr>
                        <a:t>Commercial Mortgage Whole Loans</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F1F1F1"/>
                          </a:solidFill>
                          <a:effectLst/>
                          <a:latin typeface="Gill Sans"/>
                        </a:rPr>
                        <a:t>15.6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08306B"/>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tc>
                  <a:txBody>
                    <a:bodyPr/>
                    <a:lstStyle/>
                    <a:p>
                      <a:pPr algn="ctr" fontAlgn="ctr">
                        <a:buNone/>
                      </a:pPr>
                      <a:r>
                        <a:rPr lang="en-US" sz="400" b="0" i="0" u="none" strike="noStrike">
                          <a:solidFill>
                            <a:srgbClr val="000000"/>
                          </a:solidFill>
                          <a:effectLst/>
                          <a:latin typeface="Gill Sans"/>
                        </a:rPr>
                        <a:t>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AF2FB"/>
                    </a:solidFill>
                  </a:tcPr>
                </a:tc>
                <a:tc>
                  <a:txBody>
                    <a:bodyPr/>
                    <a:lstStyle/>
                    <a:p>
                      <a:pPr algn="ctr" fontAlgn="ctr">
                        <a:buNone/>
                      </a:pPr>
                      <a:r>
                        <a:rPr lang="en-US" sz="400" b="0" i="0" u="none" strike="noStrike">
                          <a:solidFill>
                            <a:srgbClr val="000000"/>
                          </a:solidFill>
                          <a:effectLst/>
                          <a:latin typeface="Gill Sans"/>
                        </a:rPr>
                        <a:t>0.1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6FAFF"/>
                    </a:solidFill>
                  </a:tcPr>
                </a:tc>
                <a:extLst>
                  <a:ext uri="{0D108BD9-81ED-4DB2-BD59-A6C34878D82A}">
                    <a16:rowId xmlns:a16="http://schemas.microsoft.com/office/drawing/2014/main" val="3501647363"/>
                  </a:ext>
                </a:extLst>
              </a:tr>
              <a:tr h="77710">
                <a:tc>
                  <a:txBody>
                    <a:bodyPr/>
                    <a:lstStyle/>
                    <a:p>
                      <a:pPr algn="l" fontAlgn="ctr">
                        <a:buNone/>
                      </a:pPr>
                      <a:r>
                        <a:rPr lang="en-US" sz="400" b="0" i="0" u="none" strike="noStrike">
                          <a:solidFill>
                            <a:srgbClr val="000000"/>
                          </a:solidFill>
                          <a:effectLst/>
                          <a:latin typeface="Gill Sans"/>
                        </a:rPr>
                        <a:t>Private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2.5</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6E6F4"/>
                    </a:solidFill>
                  </a:tcPr>
                </a:tc>
                <a:tc>
                  <a:txBody>
                    <a:bodyPr/>
                    <a:lstStyle/>
                    <a:p>
                      <a:pPr algn="ctr" fontAlgn="ctr">
                        <a:buNone/>
                      </a:pPr>
                      <a:r>
                        <a:rPr lang="en-US" sz="400" b="0" i="0" u="none" strike="noStrike">
                          <a:solidFill>
                            <a:srgbClr val="000000"/>
                          </a:solidFill>
                          <a:effectLst/>
                          <a:latin typeface="Gill Sans"/>
                        </a:rPr>
                        <a:t>0.6</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EFF6FC"/>
                    </a:solidFill>
                  </a:tcPr>
                </a:tc>
                <a:tc>
                  <a:txBody>
                    <a:bodyPr/>
                    <a:lstStyle/>
                    <a:p>
                      <a:pPr algn="ctr" fontAlgn="ctr">
                        <a:buNone/>
                      </a:pPr>
                      <a:r>
                        <a:rPr lang="en-US" sz="400" b="0" i="0" u="none" strike="noStrike">
                          <a:solidFill>
                            <a:srgbClr val="000000"/>
                          </a:solidFill>
                          <a:effectLst/>
                          <a:latin typeface="Gill Sans"/>
                        </a:rPr>
                        <a:t>2</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CEAF6"/>
                    </a:solidFill>
                  </a:tcPr>
                </a:tc>
                <a:tc>
                  <a:txBody>
                    <a:bodyPr/>
                    <a:lstStyle/>
                    <a:p>
                      <a:pPr algn="ctr" fontAlgn="ctr">
                        <a:buNone/>
                      </a:pPr>
                      <a:r>
                        <a:rPr lang="en-US" sz="400" b="0" i="0" u="none" strike="noStrike">
                          <a:solidFill>
                            <a:srgbClr val="000000"/>
                          </a:solidFill>
                          <a:effectLst/>
                          <a:latin typeface="Gill Sans"/>
                        </a:rPr>
                        <a:t>3</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0E1F2"/>
                    </a:solidFill>
                  </a:tcPr>
                </a:tc>
                <a:tc>
                  <a:txBody>
                    <a:bodyPr/>
                    <a:lstStyle/>
                    <a:p>
                      <a:pPr algn="ctr" fontAlgn="ctr">
                        <a:buNone/>
                      </a:pPr>
                      <a:r>
                        <a:rPr lang="en-US" sz="400" b="0" i="0" u="none" strike="noStrike">
                          <a:solidFill>
                            <a:srgbClr val="000000"/>
                          </a:solidFill>
                          <a:effectLst/>
                          <a:latin typeface="Gill Sans"/>
                        </a:rPr>
                        <a:t>4.1</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BFD8ED"/>
                    </a:solidFill>
                  </a:tcPr>
                </a:tc>
                <a:tc>
                  <a:txBody>
                    <a:bodyPr/>
                    <a:lstStyle/>
                    <a:p>
                      <a:pPr algn="ctr" fontAlgn="ctr">
                        <a:buNone/>
                      </a:pPr>
                      <a:r>
                        <a:rPr lang="en-US" sz="400" b="0" i="0" u="none" strike="noStrike">
                          <a:solidFill>
                            <a:srgbClr val="000000"/>
                          </a:solidFill>
                          <a:effectLst/>
                          <a:latin typeface="Gill Sans"/>
                        </a:rPr>
                        <a:t>2.7</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D3E4F3"/>
                    </a:solidFill>
                  </a:tcPr>
                </a:tc>
                <a:extLst>
                  <a:ext uri="{0D108BD9-81ED-4DB2-BD59-A6C34878D82A}">
                    <a16:rowId xmlns:a16="http://schemas.microsoft.com/office/drawing/2014/main" val="1575784023"/>
                  </a:ext>
                </a:extLst>
              </a:tr>
              <a:tr h="77710">
                <a:tc>
                  <a:txBody>
                    <a:bodyPr/>
                    <a:lstStyle/>
                    <a:p>
                      <a:pPr algn="l" fontAlgn="ctr">
                        <a:buNone/>
                      </a:pPr>
                      <a:r>
                        <a:rPr lang="en-US" sz="400" b="0" i="0" u="none" strike="noStrike">
                          <a:solidFill>
                            <a:srgbClr val="000000"/>
                          </a:solidFill>
                          <a:effectLst/>
                          <a:latin typeface="Gill Sans"/>
                        </a:rPr>
                        <a:t>Real Estate (via partnerships, equity)</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tc>
                  <a:txBody>
                    <a:bodyPr/>
                    <a:lstStyle/>
                    <a:p>
                      <a:pPr algn="ctr" fontAlgn="ctr">
                        <a:buNone/>
                      </a:pPr>
                      <a:r>
                        <a:rPr lang="en-US" sz="400" b="0" i="0" u="none" strike="noStrike" dirty="0">
                          <a:solidFill>
                            <a:srgbClr val="000000"/>
                          </a:solidFill>
                          <a:effectLst/>
                          <a:latin typeface="Gill Sans"/>
                        </a:rPr>
                        <a:t>0</a:t>
                      </a:r>
                    </a:p>
                  </a:txBody>
                  <a:tcPr marL="2906" marR="2906" marT="2906" marB="0"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solidFill>
                      <a:srgbClr val="F7FBFF"/>
                    </a:solidFill>
                  </a:tcPr>
                </a:tc>
                <a:extLst>
                  <a:ext uri="{0D108BD9-81ED-4DB2-BD59-A6C34878D82A}">
                    <a16:rowId xmlns:a16="http://schemas.microsoft.com/office/drawing/2014/main" val="1449279217"/>
                  </a:ext>
                </a:extLst>
              </a:tr>
            </a:tbl>
          </a:graphicData>
        </a:graphic>
      </p:graphicFrame>
    </p:spTree>
    <p:extLst>
      <p:ext uri="{BB962C8B-B14F-4D97-AF65-F5344CB8AC3E}">
        <p14:creationId xmlns:p14="http://schemas.microsoft.com/office/powerpoint/2010/main" val="4031532233"/>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27B0-F74E-5826-7DFA-3D93AC0F910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0776776-9353-8F71-41E3-812F315C871D}"/>
              </a:ext>
            </a:extLst>
          </p:cNvPr>
          <p:cNvSpPr txBox="1">
            <a:spLocks noGrp="1"/>
          </p:cNvSpPr>
          <p:nvPr>
            <p:ph type="title"/>
          </p:nvPr>
        </p:nvSpPr>
        <p:spPr>
          <a:xfrm>
            <a:off x="110895" y="85726"/>
            <a:ext cx="4497299" cy="196849"/>
          </a:xfrm>
          <a:prstGeom prst="rect">
            <a:avLst/>
          </a:prstGeom>
        </p:spPr>
        <p:txBody>
          <a:bodyPr vert="horz" wrap="square" lIns="0" tIns="12065" rIns="0" bIns="0" rtlCol="0">
            <a:spAutoFit/>
          </a:bodyPr>
          <a:lstStyle/>
          <a:p>
            <a:pPr marL="12700">
              <a:lnSpc>
                <a:spcPct val="100000"/>
              </a:lnSpc>
              <a:spcBef>
                <a:spcPts val="95"/>
              </a:spcBef>
            </a:pPr>
            <a:r>
              <a:rPr lang="en-US" spc="-45" dirty="0">
                <a:latin typeface="Gill Sans"/>
              </a:rPr>
              <a:t>Liability Term-Structure Modeling</a:t>
            </a:r>
            <a:endParaRPr spc="-45" dirty="0">
              <a:latin typeface="Gill Sans"/>
            </a:endParaRPr>
          </a:p>
        </p:txBody>
      </p:sp>
      <p:grpSp>
        <p:nvGrpSpPr>
          <p:cNvPr id="3" name="object 3">
            <a:extLst>
              <a:ext uri="{FF2B5EF4-FFF2-40B4-BE49-F238E27FC236}">
                <a16:creationId xmlns:a16="http://schemas.microsoft.com/office/drawing/2014/main" id="{62C16F06-4ED8-42C4-A53B-049B535BB790}"/>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E4E315AF-665D-4748-438C-7023074E7068}"/>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73188CF3-4B74-9C5E-0C34-CB69C8540F95}"/>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D76CF625-ACAD-D962-084D-F4A40697BA4B}"/>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F8E69C6A-7873-1C7D-D6BA-2E491C6F8F22}"/>
              </a:ext>
            </a:extLst>
          </p:cNvPr>
          <p:cNvSpPr txBox="1"/>
          <p:nvPr/>
        </p:nvSpPr>
        <p:spPr>
          <a:xfrm>
            <a:off x="171449" y="434975"/>
            <a:ext cx="4191001" cy="1351011"/>
          </a:xfrm>
          <a:prstGeom prst="rect">
            <a:avLst/>
          </a:prstGeom>
        </p:spPr>
        <p:txBody>
          <a:bodyPr vert="horz" wrap="square" lIns="0" tIns="12065" rIns="0" bIns="0" rtlCol="0">
            <a:spAutoFit/>
          </a:bodyPr>
          <a:lstStyle/>
          <a:p>
            <a:pPr marL="184150" indent="-91440">
              <a:lnSpc>
                <a:spcPct val="100000"/>
              </a:lnSpc>
              <a:spcBef>
                <a:spcPts val="300"/>
              </a:spcBef>
              <a:buSzPct val="130000"/>
              <a:buFont typeface="Arial" panose="020B0604020202020204" pitchFamily="34" charset="0"/>
              <a:buChar char="•"/>
            </a:pPr>
            <a:r>
              <a:rPr lang="en-US" sz="700" b="1" dirty="0">
                <a:latin typeface="Gill Sans"/>
                <a:cs typeface="Lucida Sans Unicode" panose="020B0602030504020204" pitchFamily="34" charset="0"/>
              </a:rPr>
              <a:t>Defined Contribution &amp; Group Benefits:</a:t>
            </a:r>
            <a:r>
              <a:rPr lang="en-US" sz="700" dirty="0">
                <a:latin typeface="Gill Sans"/>
                <a:cs typeface="Lucida Sans Unicode" panose="020B0602030504020204" pitchFamily="34" charset="0"/>
              </a:rPr>
              <a:t> short-dated obligations from employer retirement plans and group insurance programs. Highly liquid and concentrated in the first few years</a:t>
            </a:r>
          </a:p>
          <a:p>
            <a:pPr marL="184150" indent="-91440">
              <a:lnSpc>
                <a:spcPct val="100000"/>
              </a:lnSpc>
              <a:spcBef>
                <a:spcPts val="300"/>
              </a:spcBef>
              <a:buSzPct val="130000"/>
              <a:buFont typeface="Arial" panose="020B0604020202020204" pitchFamily="34" charset="0"/>
              <a:buChar char="•"/>
            </a:pPr>
            <a:r>
              <a:rPr lang="en-US" sz="700" b="1" dirty="0">
                <a:latin typeface="Gill Sans"/>
                <a:cs typeface="Lucida Sans Unicode" panose="020B0602030504020204" pitchFamily="34" charset="0"/>
              </a:rPr>
              <a:t>Stable-Value and Funding-Agreement Contracts:</a:t>
            </a:r>
            <a:r>
              <a:rPr lang="en-US" sz="700" dirty="0">
                <a:latin typeface="Gill Sans"/>
                <a:cs typeface="Lucida Sans Unicode" panose="020B0602030504020204" pitchFamily="34" charset="0"/>
              </a:rPr>
              <a:t> medium-term obligations supporting stable-value funds and funding-agreement notes. Extend further than group benefits but with limited long-duration exposure</a:t>
            </a:r>
          </a:p>
          <a:p>
            <a:pPr marL="184150" indent="-91440">
              <a:lnSpc>
                <a:spcPct val="100000"/>
              </a:lnSpc>
              <a:spcBef>
                <a:spcPts val="300"/>
              </a:spcBef>
              <a:buSzPct val="130000"/>
              <a:buFont typeface="Arial" panose="020B0604020202020204" pitchFamily="34" charset="0"/>
              <a:buChar char="•"/>
            </a:pPr>
            <a:r>
              <a:rPr lang="en-US" sz="700" b="1" dirty="0">
                <a:latin typeface="Gill Sans"/>
                <a:cs typeface="Lucida Sans Unicode" panose="020B0602030504020204" pitchFamily="34" charset="0"/>
              </a:rPr>
              <a:t>Variable Annuity Accumulation &amp; Fixed Deferred Annuities:</a:t>
            </a:r>
            <a:r>
              <a:rPr lang="en-US" sz="700" dirty="0">
                <a:latin typeface="Gill Sans"/>
                <a:cs typeface="Lucida Sans Unicode" panose="020B0602030504020204" pitchFamily="34" charset="0"/>
              </a:rPr>
              <a:t> medium-dated liabilities from the accumulation phase of annuity contracts. Cash flows typically peak in the 3-12 year window due to surrender and annuitization behavior</a:t>
            </a:r>
          </a:p>
          <a:p>
            <a:pPr marL="184150" indent="-91440">
              <a:lnSpc>
                <a:spcPct val="100000"/>
              </a:lnSpc>
              <a:spcBef>
                <a:spcPts val="300"/>
              </a:spcBef>
              <a:buSzPct val="130000"/>
              <a:buFont typeface="Arial" panose="020B0604020202020204" pitchFamily="34" charset="0"/>
              <a:buChar char="•"/>
            </a:pPr>
            <a:r>
              <a:rPr lang="en-US" sz="700" b="1" dirty="0">
                <a:latin typeface="Gill Sans"/>
                <a:cs typeface="Lucida Sans Unicode" panose="020B0602030504020204" pitchFamily="34" charset="0"/>
              </a:rPr>
              <a:t>Lifetime Payout Annuities and Pension-Risk-Transfer Contracts:</a:t>
            </a:r>
            <a:r>
              <a:rPr lang="en-US" sz="700" dirty="0">
                <a:latin typeface="Gill Sans"/>
                <a:cs typeface="Lucida Sans Unicode" panose="020B0602030504020204" pitchFamily="34" charset="0"/>
              </a:rPr>
              <a:t> long-dated income payments that extend 20-30 years or more. Significant long-duration exposure requiring assets with matching interest-rate sensitivity</a:t>
            </a:r>
          </a:p>
          <a:p>
            <a:pPr marL="184150" indent="-91440">
              <a:lnSpc>
                <a:spcPct val="100000"/>
              </a:lnSpc>
              <a:spcBef>
                <a:spcPts val="300"/>
              </a:spcBef>
              <a:buSzPct val="130000"/>
              <a:buFont typeface="Arial" panose="020B0604020202020204" pitchFamily="34" charset="0"/>
              <a:buChar char="•"/>
            </a:pPr>
            <a:r>
              <a:rPr lang="en-US" sz="700" b="1" dirty="0">
                <a:latin typeface="Gill Sans"/>
                <a:cs typeface="Lucida Sans Unicode" panose="020B0602030504020204" pitchFamily="34" charset="0"/>
              </a:rPr>
              <a:t>Universal Life and Lifetime Protection Products:</a:t>
            </a:r>
            <a:r>
              <a:rPr lang="en-US" sz="700" dirty="0">
                <a:latin typeface="Gill Sans"/>
                <a:cs typeface="Lucida Sans Unicode" panose="020B0602030504020204" pitchFamily="34" charset="0"/>
              </a:rPr>
              <a:t> very long-horizon liabilities with guarantees and mortality/lapse dynamics. Thick tail beyond 20 years and strong sensitivity to long-term rates.</a:t>
            </a:r>
          </a:p>
        </p:txBody>
      </p:sp>
      <p:sp>
        <p:nvSpPr>
          <p:cNvPr id="8" name="object 8">
            <a:extLst>
              <a:ext uri="{FF2B5EF4-FFF2-40B4-BE49-F238E27FC236}">
                <a16:creationId xmlns:a16="http://schemas.microsoft.com/office/drawing/2014/main" id="{AAA1BA57-8A84-56E2-4689-5C0F55F8DCD5}"/>
              </a:ext>
            </a:extLst>
          </p:cNvPr>
          <p:cNvSpPr txBox="1"/>
          <p:nvPr/>
        </p:nvSpPr>
        <p:spPr>
          <a:xfrm>
            <a:off x="4459465" y="3210329"/>
            <a:ext cx="62230" cy="125675"/>
          </a:xfrm>
          <a:prstGeom prst="rect">
            <a:avLst/>
          </a:prstGeom>
        </p:spPr>
        <p:txBody>
          <a:bodyPr vert="horz" wrap="square" lIns="0" tIns="17780" rIns="0" bIns="0" rtlCol="0">
            <a:spAutoFit/>
          </a:bodyPr>
          <a:lstStyle/>
          <a:p>
            <a:pPr marL="12700">
              <a:lnSpc>
                <a:spcPct val="100000"/>
              </a:lnSpc>
              <a:spcBef>
                <a:spcPts val="140"/>
              </a:spcBef>
            </a:pPr>
            <a:r>
              <a:rPr lang="en-US" sz="700" dirty="0">
                <a:latin typeface="Calibri"/>
                <a:cs typeface="Calibri"/>
              </a:rPr>
              <a:t>4</a:t>
            </a:r>
            <a:endParaRPr sz="700" dirty="0">
              <a:latin typeface="Calibri"/>
              <a:cs typeface="Calibri"/>
            </a:endParaRPr>
          </a:p>
        </p:txBody>
      </p:sp>
      <p:graphicFrame>
        <p:nvGraphicFramePr>
          <p:cNvPr id="12" name="Table 11">
            <a:extLst>
              <a:ext uri="{FF2B5EF4-FFF2-40B4-BE49-F238E27FC236}">
                <a16:creationId xmlns:a16="http://schemas.microsoft.com/office/drawing/2014/main" id="{DEBCDFE5-1112-692C-8735-376C2E43C5A9}"/>
              </a:ext>
            </a:extLst>
          </p:cNvPr>
          <p:cNvGraphicFramePr>
            <a:graphicFrameLocks noGrp="1"/>
          </p:cNvGraphicFramePr>
          <p:nvPr>
            <p:extLst>
              <p:ext uri="{D42A27DB-BD31-4B8C-83A1-F6EECF244321}">
                <p14:modId xmlns:p14="http://schemas.microsoft.com/office/powerpoint/2010/main" val="4249136680"/>
              </p:ext>
            </p:extLst>
          </p:nvPr>
        </p:nvGraphicFramePr>
        <p:xfrm>
          <a:off x="247655" y="1878252"/>
          <a:ext cx="4274040" cy="1273842"/>
        </p:xfrm>
        <a:graphic>
          <a:graphicData uri="http://schemas.openxmlformats.org/drawingml/2006/table">
            <a:tbl>
              <a:tblPr/>
              <a:tblGrid>
                <a:gridCol w="457199">
                  <a:extLst>
                    <a:ext uri="{9D8B030D-6E8A-4147-A177-3AD203B41FA5}">
                      <a16:colId xmlns:a16="http://schemas.microsoft.com/office/drawing/2014/main" val="2770066188"/>
                    </a:ext>
                  </a:extLst>
                </a:gridCol>
                <a:gridCol w="381000">
                  <a:extLst>
                    <a:ext uri="{9D8B030D-6E8A-4147-A177-3AD203B41FA5}">
                      <a16:colId xmlns:a16="http://schemas.microsoft.com/office/drawing/2014/main" val="490689103"/>
                    </a:ext>
                  </a:extLst>
                </a:gridCol>
                <a:gridCol w="381000">
                  <a:extLst>
                    <a:ext uri="{9D8B030D-6E8A-4147-A177-3AD203B41FA5}">
                      <a16:colId xmlns:a16="http://schemas.microsoft.com/office/drawing/2014/main" val="4007630744"/>
                    </a:ext>
                  </a:extLst>
                </a:gridCol>
                <a:gridCol w="457200">
                  <a:extLst>
                    <a:ext uri="{9D8B030D-6E8A-4147-A177-3AD203B41FA5}">
                      <a16:colId xmlns:a16="http://schemas.microsoft.com/office/drawing/2014/main" val="2748783139"/>
                    </a:ext>
                  </a:extLst>
                </a:gridCol>
                <a:gridCol w="460621">
                  <a:extLst>
                    <a:ext uri="{9D8B030D-6E8A-4147-A177-3AD203B41FA5}">
                      <a16:colId xmlns:a16="http://schemas.microsoft.com/office/drawing/2014/main" val="2269367721"/>
                    </a:ext>
                  </a:extLst>
                </a:gridCol>
                <a:gridCol w="427404">
                  <a:extLst>
                    <a:ext uri="{9D8B030D-6E8A-4147-A177-3AD203B41FA5}">
                      <a16:colId xmlns:a16="http://schemas.microsoft.com/office/drawing/2014/main" val="117918947"/>
                    </a:ext>
                  </a:extLst>
                </a:gridCol>
                <a:gridCol w="427404">
                  <a:extLst>
                    <a:ext uri="{9D8B030D-6E8A-4147-A177-3AD203B41FA5}">
                      <a16:colId xmlns:a16="http://schemas.microsoft.com/office/drawing/2014/main" val="1404630105"/>
                    </a:ext>
                  </a:extLst>
                </a:gridCol>
                <a:gridCol w="427404">
                  <a:extLst>
                    <a:ext uri="{9D8B030D-6E8A-4147-A177-3AD203B41FA5}">
                      <a16:colId xmlns:a16="http://schemas.microsoft.com/office/drawing/2014/main" val="3649485276"/>
                    </a:ext>
                  </a:extLst>
                </a:gridCol>
                <a:gridCol w="427404">
                  <a:extLst>
                    <a:ext uri="{9D8B030D-6E8A-4147-A177-3AD203B41FA5}">
                      <a16:colId xmlns:a16="http://schemas.microsoft.com/office/drawing/2014/main" val="2522941387"/>
                    </a:ext>
                  </a:extLst>
                </a:gridCol>
                <a:gridCol w="427404">
                  <a:extLst>
                    <a:ext uri="{9D8B030D-6E8A-4147-A177-3AD203B41FA5}">
                      <a16:colId xmlns:a16="http://schemas.microsoft.com/office/drawing/2014/main" val="1549377481"/>
                    </a:ext>
                  </a:extLst>
                </a:gridCol>
              </a:tblGrid>
              <a:tr h="246625">
                <a:tc>
                  <a:txBody>
                    <a:bodyPr/>
                    <a:lstStyle/>
                    <a:p>
                      <a:pPr>
                        <a:buNone/>
                      </a:pPr>
                      <a:r>
                        <a:rPr lang="en-US" sz="600" b="1" dirty="0">
                          <a:solidFill>
                            <a:schemeClr val="bg1"/>
                          </a:solidFill>
                          <a:latin typeface="Gill Sans"/>
                          <a:cs typeface="Times New Roman" panose="02020603050405020304" pitchFamily="18" charset="0"/>
                        </a:rPr>
                        <a:t>Company</a:t>
                      </a:r>
                    </a:p>
                  </a:txBody>
                  <a:tcPr marL="11483" marR="11483" marT="5742" marB="5742"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a:buNone/>
                      </a:pPr>
                      <a:r>
                        <a:rPr lang="en-US" sz="600" b="1" dirty="0">
                          <a:solidFill>
                            <a:schemeClr val="bg1"/>
                          </a:solidFill>
                          <a:latin typeface="Gill Sans"/>
                          <a:cs typeface="Times New Roman" panose="02020603050405020304" pitchFamily="18" charset="0"/>
                        </a:rPr>
                        <a:t>DC &amp; Group</a:t>
                      </a:r>
                    </a:p>
                  </a:txBody>
                  <a:tcPr marL="11483" marR="11483" marT="5742" marB="5742"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a:buNone/>
                      </a:pPr>
                      <a:r>
                        <a:rPr lang="en-US" sz="600" b="1" dirty="0">
                          <a:solidFill>
                            <a:schemeClr val="bg1"/>
                          </a:solidFill>
                          <a:latin typeface="Gill Sans"/>
                          <a:cs typeface="Times New Roman" panose="02020603050405020304" pitchFamily="18" charset="0"/>
                        </a:rPr>
                        <a:t>Stable-Value</a:t>
                      </a:r>
                    </a:p>
                  </a:txBody>
                  <a:tcPr marL="11483" marR="11483" marT="5742" marB="5742"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a:buNone/>
                      </a:pPr>
                      <a:r>
                        <a:rPr lang="en-US" sz="600" b="1" dirty="0">
                          <a:solidFill>
                            <a:schemeClr val="bg1"/>
                          </a:solidFill>
                          <a:latin typeface="Gill Sans"/>
                          <a:cs typeface="Times New Roman" panose="02020603050405020304" pitchFamily="18" charset="0"/>
                        </a:rPr>
                        <a:t>AA / Deferred</a:t>
                      </a:r>
                    </a:p>
                  </a:txBody>
                  <a:tcPr marL="11483" marR="11483" marT="5742" marB="5742"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a:buNone/>
                      </a:pPr>
                      <a:r>
                        <a:rPr lang="en-US" sz="600" b="1" dirty="0">
                          <a:solidFill>
                            <a:schemeClr val="bg1"/>
                          </a:solidFill>
                          <a:latin typeface="Gill Sans"/>
                          <a:cs typeface="Times New Roman" panose="02020603050405020304" pitchFamily="18" charset="0"/>
                        </a:rPr>
                        <a:t>Lifetime Payout / PRT</a:t>
                      </a:r>
                    </a:p>
                  </a:txBody>
                  <a:tcPr marL="11483" marR="11483" marT="5742" marB="5742"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a:buNone/>
                      </a:pPr>
                      <a:r>
                        <a:rPr lang="en-US" sz="600" b="1" dirty="0">
                          <a:solidFill>
                            <a:schemeClr val="bg1"/>
                          </a:solidFill>
                          <a:latin typeface="Gill Sans"/>
                          <a:cs typeface="Times New Roman" panose="02020603050405020304" pitchFamily="18" charset="0"/>
                        </a:rPr>
                        <a:t>Universal Life / Protection</a:t>
                      </a:r>
                    </a:p>
                  </a:txBody>
                  <a:tcPr marL="11483" marR="11483" marT="5742" marB="5742" anchor="ctr">
                    <a:lnL>
                      <a:noFill/>
                    </a:lnL>
                    <a:lnR w="6350" cap="flat" cmpd="sng" algn="ctr">
                      <a:solidFill>
                        <a:srgbClr val="D5CAB9"/>
                      </a:solidFill>
                      <a:prstDash val="solid"/>
                      <a:round/>
                      <a:headEnd type="none" w="med" len="med"/>
                      <a:tailEnd type="none" w="med" len="med"/>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a:buNone/>
                      </a:pPr>
                      <a:r>
                        <a:rPr lang="en-US" sz="600" b="1" dirty="0">
                          <a:solidFill>
                            <a:schemeClr val="bg1"/>
                          </a:solidFill>
                          <a:latin typeface="Gill Sans"/>
                          <a:cs typeface="Times New Roman" panose="02020603050405020304" pitchFamily="18" charset="0"/>
                        </a:rPr>
                        <a:t>Avg Duration</a:t>
                      </a:r>
                    </a:p>
                  </a:txBody>
                  <a:tcPr marL="11483" marR="11483" marT="5742" marB="5742" anchor="ctr">
                    <a:lnL w="6350" cap="flat" cmpd="sng" algn="ctr">
                      <a:solidFill>
                        <a:srgbClr val="D5CAB9"/>
                      </a:solidFill>
                      <a:prstDash val="solid"/>
                      <a:round/>
                      <a:headEnd type="none" w="med" len="med"/>
                      <a:tailEnd type="none" w="med" len="med"/>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a:buNone/>
                      </a:pPr>
                      <a:r>
                        <a:rPr lang="en-US" sz="600" b="1" dirty="0">
                          <a:solidFill>
                            <a:schemeClr val="bg1"/>
                          </a:solidFill>
                          <a:latin typeface="Gill Sans"/>
                          <a:cs typeface="Times New Roman" panose="02020603050405020304" pitchFamily="18" charset="0"/>
                        </a:rPr>
                        <a:t>Convexity</a:t>
                      </a:r>
                    </a:p>
                  </a:txBody>
                  <a:tcPr marL="11483" marR="11483" marT="5742" marB="5742"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a:buNone/>
                      </a:pPr>
                      <a:r>
                        <a:rPr lang="en-US" sz="600" b="1" dirty="0">
                          <a:solidFill>
                            <a:schemeClr val="bg1"/>
                          </a:solidFill>
                          <a:latin typeface="Gill Sans"/>
                          <a:cs typeface="Times New Roman" panose="02020603050405020304" pitchFamily="18" charset="0"/>
                        </a:rPr>
                        <a:t>Share 1Y</a:t>
                      </a:r>
                    </a:p>
                  </a:txBody>
                  <a:tcPr marL="11483" marR="11483" marT="5742" marB="5742"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tc>
                  <a:txBody>
                    <a:bodyPr/>
                    <a:lstStyle/>
                    <a:p>
                      <a:pPr algn="ctr">
                        <a:buNone/>
                      </a:pPr>
                      <a:r>
                        <a:rPr lang="en-US" sz="600" b="1" dirty="0">
                          <a:solidFill>
                            <a:schemeClr val="bg1"/>
                          </a:solidFill>
                          <a:latin typeface="Gill Sans"/>
                          <a:cs typeface="Times New Roman" panose="02020603050405020304" pitchFamily="18" charset="0"/>
                        </a:rPr>
                        <a:t>Share 5Y</a:t>
                      </a:r>
                    </a:p>
                  </a:txBody>
                  <a:tcPr marL="11483" marR="11483" marT="5742" marB="5742" anchor="ctr">
                    <a:lnL>
                      <a:noFill/>
                    </a:lnL>
                    <a:lnR>
                      <a:noFill/>
                    </a:lnR>
                    <a:lnT>
                      <a:noFill/>
                    </a:lnT>
                    <a:lnB w="6350" cap="flat" cmpd="sng" algn="ctr">
                      <a:solidFill>
                        <a:srgbClr val="D5CAB9"/>
                      </a:solidFill>
                      <a:prstDash val="solid"/>
                      <a:round/>
                      <a:headEnd type="none" w="med" len="med"/>
                      <a:tailEnd type="none" w="med" len="med"/>
                    </a:lnB>
                    <a:solidFill>
                      <a:srgbClr val="2D877E"/>
                    </a:solidFill>
                  </a:tcPr>
                </a:tc>
                <a:extLst>
                  <a:ext uri="{0D108BD9-81ED-4DB2-BD59-A6C34878D82A}">
                    <a16:rowId xmlns:a16="http://schemas.microsoft.com/office/drawing/2014/main" val="3221941871"/>
                  </a:ext>
                </a:extLst>
              </a:tr>
              <a:tr h="164673">
                <a:tc>
                  <a:txBody>
                    <a:bodyPr/>
                    <a:lstStyle/>
                    <a:p>
                      <a:pPr>
                        <a:buNone/>
                      </a:pPr>
                      <a:r>
                        <a:rPr lang="en-US" sz="600" b="0" dirty="0">
                          <a:latin typeface="Gill Sans"/>
                          <a:cs typeface="Times New Roman" panose="02020603050405020304" pitchFamily="18" charset="0"/>
                        </a:rPr>
                        <a:t>Brighthouse</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0.10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0.00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0.35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0.25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0.30</a:t>
                      </a:r>
                    </a:p>
                  </a:txBody>
                  <a:tcPr marL="11483" marR="11483" marT="5742" marB="5742" anchor="ctr">
                    <a:lnL>
                      <a:noFill/>
                    </a:lnL>
                    <a:lnR w="635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b="0" dirty="0">
                          <a:latin typeface="Gill Sans"/>
                          <a:cs typeface="Times New Roman" panose="02020603050405020304" pitchFamily="18" charset="0"/>
                        </a:rPr>
                        <a:t>9.53</a:t>
                      </a:r>
                    </a:p>
                  </a:txBody>
                  <a:tcPr marL="11483" marR="11483" marT="5742" marB="5742" anchor="ctr">
                    <a:lnL w="635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53.07</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0.05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0.28</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339097996"/>
                  </a:ext>
                </a:extLst>
              </a:tr>
              <a:tr h="164673">
                <a:tc>
                  <a:txBody>
                    <a:bodyPr/>
                    <a:lstStyle/>
                    <a:p>
                      <a:pPr>
                        <a:buNone/>
                      </a:pPr>
                      <a:r>
                        <a:rPr lang="en-US" sz="600" b="0" dirty="0" err="1">
                          <a:latin typeface="Gill Sans"/>
                          <a:cs typeface="Times New Roman" panose="02020603050405020304" pitchFamily="18" charset="0"/>
                        </a:rPr>
                        <a:t>Corebridge</a:t>
                      </a:r>
                      <a:endParaRPr lang="en-US" sz="600" b="0" dirty="0">
                        <a:latin typeface="Gill Sans"/>
                        <a:cs typeface="Times New Roman" panose="02020603050405020304" pitchFamily="18" charset="0"/>
                      </a:endParaRP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0.25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0.15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0.30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0.15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0.15</a:t>
                      </a:r>
                    </a:p>
                  </a:txBody>
                  <a:tcPr marL="11483" marR="11483" marT="5742" marB="5742" anchor="ctr">
                    <a:lnL>
                      <a:noFill/>
                    </a:lnL>
                    <a:lnR w="635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b="0" dirty="0">
                          <a:latin typeface="Gill Sans"/>
                          <a:cs typeface="Times New Roman" panose="02020603050405020304" pitchFamily="18" charset="0"/>
                        </a:rPr>
                        <a:t>6.87</a:t>
                      </a:r>
                    </a:p>
                  </a:txBody>
                  <a:tcPr marL="11483" marR="11483" marT="5742" marB="5742" anchor="ctr">
                    <a:lnL w="635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40.92</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0.10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0.47</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3417978739"/>
                  </a:ext>
                </a:extLst>
              </a:tr>
              <a:tr h="164673">
                <a:tc>
                  <a:txBody>
                    <a:bodyPr/>
                    <a:lstStyle/>
                    <a:p>
                      <a:pPr>
                        <a:buNone/>
                      </a:pPr>
                      <a:r>
                        <a:rPr lang="en-US" sz="600" b="0" dirty="0">
                          <a:latin typeface="Gill Sans"/>
                          <a:cs typeface="Times New Roman" panose="02020603050405020304" pitchFamily="18" charset="0"/>
                        </a:rPr>
                        <a:t>MetLife</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0.20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0.00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0.15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0.40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0.25</a:t>
                      </a:r>
                    </a:p>
                  </a:txBody>
                  <a:tcPr marL="11483" marR="11483" marT="5742" marB="5742" anchor="ctr">
                    <a:lnL>
                      <a:noFill/>
                    </a:lnL>
                    <a:lnR w="635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b="0" dirty="0">
                          <a:latin typeface="Gill Sans"/>
                          <a:cs typeface="Times New Roman" panose="02020603050405020304" pitchFamily="18" charset="0"/>
                        </a:rPr>
                        <a:t>9.51</a:t>
                      </a:r>
                    </a:p>
                  </a:txBody>
                  <a:tcPr marL="11483" marR="11483" marT="5742" marB="5742" anchor="ctr">
                    <a:lnL w="635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57.39</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0.06</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0.29</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686163806"/>
                  </a:ext>
                </a:extLst>
              </a:tr>
              <a:tr h="164673">
                <a:tc>
                  <a:txBody>
                    <a:bodyPr/>
                    <a:lstStyle/>
                    <a:p>
                      <a:pPr>
                        <a:buNone/>
                      </a:pPr>
                      <a:r>
                        <a:rPr lang="en-US" sz="600" b="0" dirty="0">
                          <a:latin typeface="Gill Sans"/>
                          <a:cs typeface="Times New Roman" panose="02020603050405020304" pitchFamily="18" charset="0"/>
                        </a:rPr>
                        <a:t>Principal</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0.50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0.20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0.20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0.05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0.05</a:t>
                      </a:r>
                    </a:p>
                  </a:txBody>
                  <a:tcPr marL="11483" marR="11483" marT="5742" marB="5742" anchor="ctr">
                    <a:lnL>
                      <a:noFill/>
                    </a:lnL>
                    <a:lnR w="635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b="0" dirty="0">
                          <a:latin typeface="Gill Sans"/>
                          <a:cs typeface="Times New Roman" panose="02020603050405020304" pitchFamily="18" charset="0"/>
                        </a:rPr>
                        <a:t>4.89</a:t>
                      </a:r>
                    </a:p>
                  </a:txBody>
                  <a:tcPr marL="11483" marR="11483" marT="5742" marB="5742" anchor="ctr">
                    <a:lnL w="635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24.42</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0.16</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0.64</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2290820032"/>
                  </a:ext>
                </a:extLst>
              </a:tr>
              <a:tr h="164673">
                <a:tc>
                  <a:txBody>
                    <a:bodyPr/>
                    <a:lstStyle/>
                    <a:p>
                      <a:pPr>
                        <a:buNone/>
                      </a:pPr>
                      <a:r>
                        <a:rPr lang="en-US" sz="600" b="0" dirty="0">
                          <a:latin typeface="Gill Sans"/>
                          <a:cs typeface="Times New Roman" panose="02020603050405020304" pitchFamily="18" charset="0"/>
                        </a:rPr>
                        <a:t>Prudential</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0.10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0.00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0.15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0.45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0.30</a:t>
                      </a:r>
                    </a:p>
                  </a:txBody>
                  <a:tcPr marL="11483" marR="11483" marT="5742" marB="5742" anchor="ctr">
                    <a:lnL>
                      <a:noFill/>
                    </a:lnL>
                    <a:lnR w="635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b="0" dirty="0">
                          <a:latin typeface="Gill Sans"/>
                          <a:cs typeface="Times New Roman" panose="02020603050405020304" pitchFamily="18" charset="0"/>
                        </a:rPr>
                        <a:t>10.70</a:t>
                      </a:r>
                    </a:p>
                  </a:txBody>
                  <a:tcPr marL="11483" marR="11483" marT="5742" marB="5742" anchor="ctr">
                    <a:lnL w="635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58.67</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0.04</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0.22</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841281993"/>
                  </a:ext>
                </a:extLst>
              </a:tr>
              <a:tr h="164673">
                <a:tc>
                  <a:txBody>
                    <a:bodyPr/>
                    <a:lstStyle/>
                    <a:p>
                      <a:pPr>
                        <a:buNone/>
                      </a:pPr>
                      <a:r>
                        <a:rPr lang="en-US" sz="600" b="0" dirty="0">
                          <a:latin typeface="Gill Sans"/>
                          <a:cs typeface="Times New Roman" panose="02020603050405020304" pitchFamily="18" charset="0"/>
                        </a:rPr>
                        <a:t>Voya</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0.50</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0.25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0.15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0.05</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0.05</a:t>
                      </a:r>
                    </a:p>
                  </a:txBody>
                  <a:tcPr marL="11483" marR="11483" marT="5742" marB="5742" anchor="ctr">
                    <a:lnL>
                      <a:noFill/>
                    </a:lnL>
                    <a:lnR w="6350" cap="flat" cmpd="sng" algn="ctr">
                      <a:solidFill>
                        <a:srgbClr val="D5CAB9"/>
                      </a:solidFill>
                      <a:prstDash val="solid"/>
                      <a:round/>
                      <a:headEnd type="none" w="med" len="med"/>
                      <a:tailEnd type="none" w="med" len="med"/>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b="0" dirty="0">
                          <a:latin typeface="Gill Sans"/>
                          <a:cs typeface="Times New Roman" panose="02020603050405020304" pitchFamily="18" charset="0"/>
                        </a:rPr>
                        <a:t>4.75</a:t>
                      </a:r>
                    </a:p>
                  </a:txBody>
                  <a:tcPr marL="11483" marR="11483" marT="5742" marB="5742" anchor="ctr">
                    <a:lnL w="6350" cap="flat" cmpd="sng" algn="ctr">
                      <a:solidFill>
                        <a:srgbClr val="D5CAB9"/>
                      </a:solidFill>
                      <a:prstDash val="solid"/>
                      <a:round/>
                      <a:headEnd type="none" w="med" len="med"/>
                      <a:tailEnd type="none" w="med" len="med"/>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23.71</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a:latin typeface="Gill Sans"/>
                          <a:cs typeface="Times New Roman" panose="02020603050405020304" pitchFamily="18" charset="0"/>
                        </a:rPr>
                        <a:t>0.16</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tc>
                  <a:txBody>
                    <a:bodyPr/>
                    <a:lstStyle/>
                    <a:p>
                      <a:pPr algn="ctr">
                        <a:buNone/>
                      </a:pPr>
                      <a:r>
                        <a:rPr lang="en-US" sz="600" dirty="0">
                          <a:latin typeface="Gill Sans"/>
                          <a:cs typeface="Times New Roman" panose="02020603050405020304" pitchFamily="18" charset="0"/>
                        </a:rPr>
                        <a:t>0.66</a:t>
                      </a:r>
                    </a:p>
                  </a:txBody>
                  <a:tcPr marL="11483" marR="11483" marT="5742" marB="5742" anchor="ctr">
                    <a:lnL>
                      <a:noFill/>
                    </a:lnL>
                    <a:lnR>
                      <a:noFill/>
                    </a:lnR>
                    <a:lnT w="6350" cap="flat" cmpd="sng" algn="ctr">
                      <a:solidFill>
                        <a:srgbClr val="D5CAB9"/>
                      </a:solidFill>
                      <a:prstDash val="solid"/>
                      <a:round/>
                      <a:headEnd type="none" w="med" len="med"/>
                      <a:tailEnd type="none" w="med" len="med"/>
                    </a:lnT>
                    <a:lnB w="6350" cap="flat" cmpd="sng" algn="ctr">
                      <a:solidFill>
                        <a:srgbClr val="D5CAB9"/>
                      </a:solidFill>
                      <a:prstDash val="solid"/>
                      <a:round/>
                      <a:headEnd type="none" w="med" len="med"/>
                      <a:tailEnd type="none" w="med" len="med"/>
                    </a:lnB>
                    <a:noFill/>
                  </a:tcPr>
                </a:tc>
                <a:extLst>
                  <a:ext uri="{0D108BD9-81ED-4DB2-BD59-A6C34878D82A}">
                    <a16:rowId xmlns:a16="http://schemas.microsoft.com/office/drawing/2014/main" val="709654941"/>
                  </a:ext>
                </a:extLst>
              </a:tr>
            </a:tbl>
          </a:graphicData>
        </a:graphic>
      </p:graphicFrame>
    </p:spTree>
    <p:extLst>
      <p:ext uri="{BB962C8B-B14F-4D97-AF65-F5344CB8AC3E}">
        <p14:creationId xmlns:p14="http://schemas.microsoft.com/office/powerpoint/2010/main" val="407531989"/>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F23A4-965E-0DA1-3B69-1AA2A3BEDFB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F3C5D4D-2E82-68CA-CF12-F4C7FF14C2D1}"/>
              </a:ext>
            </a:extLst>
          </p:cNvPr>
          <p:cNvSpPr txBox="1">
            <a:spLocks noGrp="1"/>
          </p:cNvSpPr>
          <p:nvPr>
            <p:ph type="title"/>
          </p:nvPr>
        </p:nvSpPr>
        <p:spPr>
          <a:xfrm>
            <a:off x="110895" y="85726"/>
            <a:ext cx="4497299" cy="181460"/>
          </a:xfrm>
          <a:prstGeom prst="rect">
            <a:avLst/>
          </a:prstGeom>
        </p:spPr>
        <p:txBody>
          <a:bodyPr vert="horz" wrap="square" lIns="0" tIns="12065" rIns="0" bIns="0" rtlCol="0">
            <a:spAutoFit/>
          </a:bodyPr>
          <a:lstStyle/>
          <a:p>
            <a:pPr marL="12700">
              <a:lnSpc>
                <a:spcPct val="100000"/>
              </a:lnSpc>
              <a:spcBef>
                <a:spcPts val="95"/>
              </a:spcBef>
            </a:pPr>
            <a:r>
              <a:rPr lang="en-US" sz="1100" spc="-45" dirty="0">
                <a:latin typeface="Gill Sans"/>
              </a:rPr>
              <a:t>Forecast Error Is the Right Risk Metric for Long-Term, Hold-to-Maturity Investors</a:t>
            </a:r>
            <a:endParaRPr sz="1100" spc="-45" dirty="0">
              <a:latin typeface="Gill Sans"/>
            </a:endParaRPr>
          </a:p>
        </p:txBody>
      </p:sp>
      <p:grpSp>
        <p:nvGrpSpPr>
          <p:cNvPr id="3" name="object 3">
            <a:extLst>
              <a:ext uri="{FF2B5EF4-FFF2-40B4-BE49-F238E27FC236}">
                <a16:creationId xmlns:a16="http://schemas.microsoft.com/office/drawing/2014/main" id="{3C3460A9-A496-0628-6A71-CE5A072751BF}"/>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A4822FC2-6911-CC0E-3373-5C5CD6707390}"/>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6B29CE05-E453-682E-5D3B-AD3BC07FED27}"/>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02790CDF-79EA-B9BD-00E5-FA76303ED946}"/>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87FBBBA9-5634-FA07-D4BB-C86671975693}"/>
              </a:ext>
            </a:extLst>
          </p:cNvPr>
          <p:cNvSpPr txBox="1"/>
          <p:nvPr/>
        </p:nvSpPr>
        <p:spPr>
          <a:xfrm>
            <a:off x="171449" y="479139"/>
            <a:ext cx="4288015" cy="827791"/>
          </a:xfrm>
          <a:prstGeom prst="rect">
            <a:avLst/>
          </a:prstGeom>
        </p:spPr>
        <p:txBody>
          <a:bodyPr vert="horz" wrap="square" lIns="0" tIns="12065" rIns="0" bIns="0" rtlCol="0">
            <a:spAutoFit/>
          </a:bodyPr>
          <a:lstStyle/>
          <a:p>
            <a:pPr marL="184150" indent="-91440">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For life insurers, the thing that drives results over a ten-year horizon is the cash yield collected, adjusted for credit losses, while day to day price swings matter (or should matter) far less.</a:t>
            </a:r>
          </a:p>
          <a:p>
            <a:pPr marL="184150" indent="-91440">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Traditional volatility (standard deviation of 1-year returns) exaggerates uncertainty for insurers, who reinvest and hold to maturity.</a:t>
            </a:r>
          </a:p>
          <a:p>
            <a:pPr marL="184150" indent="-91440">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Root Mean Squared Forecast Error (RMSFE, detailed later) captures the true risk: how far realized return deviates from yield-based forecast (bond’s starting yield) over 10 years.</a:t>
            </a:r>
          </a:p>
        </p:txBody>
      </p:sp>
      <p:sp>
        <p:nvSpPr>
          <p:cNvPr id="8" name="object 8">
            <a:extLst>
              <a:ext uri="{FF2B5EF4-FFF2-40B4-BE49-F238E27FC236}">
                <a16:creationId xmlns:a16="http://schemas.microsoft.com/office/drawing/2014/main" id="{C96AF6CE-4751-485A-5E79-2B550F596152}"/>
              </a:ext>
            </a:extLst>
          </p:cNvPr>
          <p:cNvSpPr txBox="1"/>
          <p:nvPr/>
        </p:nvSpPr>
        <p:spPr>
          <a:xfrm>
            <a:off x="4459465" y="3210329"/>
            <a:ext cx="62230"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5</a:t>
            </a:r>
            <a:endParaRPr sz="700" dirty="0">
              <a:latin typeface="Calibri"/>
              <a:cs typeface="Calibri"/>
            </a:endParaRPr>
          </a:p>
        </p:txBody>
      </p:sp>
      <p:pic>
        <p:nvPicPr>
          <p:cNvPr id="11" name="Picture 10"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18DCB2E6-6F15-C3BC-3A53-D96883D6CDC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1797" y="1577975"/>
            <a:ext cx="4267318" cy="14563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4217815"/>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9B471-824B-CFDA-831A-60455928A5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90F0269-1103-FB8D-53B1-03D486963A50}"/>
              </a:ext>
            </a:extLst>
          </p:cNvPr>
          <p:cNvSpPr txBox="1">
            <a:spLocks noGrp="1"/>
          </p:cNvSpPr>
          <p:nvPr>
            <p:ph type="title"/>
          </p:nvPr>
        </p:nvSpPr>
        <p:spPr>
          <a:xfrm>
            <a:off x="110895" y="85726"/>
            <a:ext cx="4497299" cy="181460"/>
          </a:xfrm>
          <a:prstGeom prst="rect">
            <a:avLst/>
          </a:prstGeom>
        </p:spPr>
        <p:txBody>
          <a:bodyPr vert="horz" wrap="square" lIns="0" tIns="12065" rIns="0" bIns="0" rtlCol="0">
            <a:spAutoFit/>
          </a:bodyPr>
          <a:lstStyle/>
          <a:p>
            <a:pPr marL="12700">
              <a:lnSpc>
                <a:spcPct val="100000"/>
              </a:lnSpc>
              <a:spcBef>
                <a:spcPts val="95"/>
              </a:spcBef>
            </a:pPr>
            <a:r>
              <a:rPr lang="en-US" sz="1100" spc="-45" dirty="0">
                <a:latin typeface="Gill Sans"/>
              </a:rPr>
              <a:t>Mean Reversion Reduces Long-Horizon Risk, Especially in High Yield</a:t>
            </a:r>
            <a:endParaRPr sz="1100" spc="-45" dirty="0">
              <a:latin typeface="Gill Sans"/>
            </a:endParaRPr>
          </a:p>
        </p:txBody>
      </p:sp>
      <p:grpSp>
        <p:nvGrpSpPr>
          <p:cNvPr id="3" name="object 3">
            <a:extLst>
              <a:ext uri="{FF2B5EF4-FFF2-40B4-BE49-F238E27FC236}">
                <a16:creationId xmlns:a16="http://schemas.microsoft.com/office/drawing/2014/main" id="{9B635F91-58B3-B598-3940-F4E187B78FDC}"/>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9FE47D25-799D-49A5-0519-FDF841BB3882}"/>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40B63727-9DEE-7472-B38F-457B25B86437}"/>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1D681E98-9B5B-739B-85BE-8661AECBFF49}"/>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D74F61C4-F8F3-0106-3543-34556E14BCC6}"/>
              </a:ext>
            </a:extLst>
          </p:cNvPr>
          <p:cNvSpPr txBox="1"/>
          <p:nvPr/>
        </p:nvSpPr>
        <p:spPr>
          <a:xfrm>
            <a:off x="171449" y="479139"/>
            <a:ext cx="4350246" cy="589264"/>
          </a:xfrm>
          <a:prstGeom prst="rect">
            <a:avLst/>
          </a:prstGeom>
        </p:spPr>
        <p:txBody>
          <a:bodyPr vert="horz" wrap="square" lIns="0" tIns="12065" rIns="0" bIns="0" rtlCol="0">
            <a:spAutoFit/>
          </a:bodyPr>
          <a:lstStyle/>
          <a:p>
            <a:pPr marL="184150" indent="-91440">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Bond returns are not independent year to year, so serial correlation and particularly mean reversion pulls weak periods back toward trend, making long-term returns more stable than </a:t>
            </a:r>
            <a:r>
              <a:rPr lang="en-US" sz="700" dirty="0"/>
              <a:t>√t-</a:t>
            </a:r>
            <a:r>
              <a:rPr lang="en-US" sz="700" dirty="0">
                <a:latin typeface="Gill Sans"/>
                <a:cs typeface="Lucida Sans Unicode" panose="020B0602030504020204" pitchFamily="34" charset="0"/>
              </a:rPr>
              <a:t>scaled short-term volatility implies.</a:t>
            </a:r>
          </a:p>
          <a:p>
            <a:pPr marL="184150" indent="-91440">
              <a:lnSpc>
                <a:spcPct val="100000"/>
              </a:lnSpc>
              <a:spcBef>
                <a:spcPts val="300"/>
              </a:spcBef>
              <a:buSzPct val="130000"/>
              <a:buFont typeface="Arial" panose="020B0604020202020204" pitchFamily="34" charset="0"/>
              <a:buChar char="•"/>
            </a:pPr>
            <a:r>
              <a:rPr lang="en-US" sz="700" dirty="0">
                <a:latin typeface="Gill Sans"/>
                <a:cs typeface="Lucida Sans Unicode" panose="020B0602030504020204" pitchFamily="34" charset="0"/>
              </a:rPr>
              <a:t>This time diversification effect is strongest in high yield, where credit spreads overshoot and recover post-stress, which is why </a:t>
            </a:r>
            <a:r>
              <a:rPr lang="en-US" sz="700" i="1" dirty="0">
                <a:latin typeface="Gill Sans"/>
                <a:cs typeface="Lucida Sans Unicode" panose="020B0602030504020204" pitchFamily="34" charset="0"/>
              </a:rPr>
              <a:t>15Y-CAGR Vol*</a:t>
            </a:r>
            <a:r>
              <a:rPr lang="en-US" sz="700" i="1" dirty="0">
                <a:latin typeface="Gill Sans"/>
              </a:rPr>
              <a:t>√15</a:t>
            </a:r>
            <a:r>
              <a:rPr lang="en-US" sz="700" dirty="0">
                <a:latin typeface="Gill Sans"/>
                <a:cs typeface="Lucida Sans Unicode" panose="020B0602030504020204" pitchFamily="34" charset="0"/>
              </a:rPr>
              <a:t> is significantly lower than 1Y vol. If there was no serial correlation and mean reversion, those two numbers would coincide because of square-root-of-time rule in adding volatilities over time.</a:t>
            </a:r>
          </a:p>
        </p:txBody>
      </p:sp>
      <p:sp>
        <p:nvSpPr>
          <p:cNvPr id="8" name="object 8">
            <a:extLst>
              <a:ext uri="{FF2B5EF4-FFF2-40B4-BE49-F238E27FC236}">
                <a16:creationId xmlns:a16="http://schemas.microsoft.com/office/drawing/2014/main" id="{4C0B783F-A170-0645-DAA3-8BBF140C8DE3}"/>
              </a:ext>
            </a:extLst>
          </p:cNvPr>
          <p:cNvSpPr txBox="1"/>
          <p:nvPr/>
        </p:nvSpPr>
        <p:spPr>
          <a:xfrm>
            <a:off x="4459465" y="3210329"/>
            <a:ext cx="62230"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6</a:t>
            </a:r>
            <a:endParaRPr sz="700" dirty="0">
              <a:latin typeface="Calibri"/>
              <a:cs typeface="Calibri"/>
            </a:endParaRPr>
          </a:p>
        </p:txBody>
      </p:sp>
      <p:graphicFrame>
        <p:nvGraphicFramePr>
          <p:cNvPr id="11" name="Chart 10">
            <a:extLst>
              <a:ext uri="{FF2B5EF4-FFF2-40B4-BE49-F238E27FC236}">
                <a16:creationId xmlns:a16="http://schemas.microsoft.com/office/drawing/2014/main" id="{5AD6BCED-5754-4632-B1D0-6FF5464D4C7A}"/>
              </a:ext>
            </a:extLst>
          </p:cNvPr>
          <p:cNvGraphicFramePr/>
          <p:nvPr>
            <p:extLst>
              <p:ext uri="{D42A27DB-BD31-4B8C-83A1-F6EECF244321}">
                <p14:modId xmlns:p14="http://schemas.microsoft.com/office/powerpoint/2010/main" val="84590300"/>
              </p:ext>
            </p:extLst>
          </p:nvPr>
        </p:nvGraphicFramePr>
        <p:xfrm>
          <a:off x="252219" y="1304973"/>
          <a:ext cx="4110231" cy="2054607"/>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a:extLst>
              <a:ext uri="{FF2B5EF4-FFF2-40B4-BE49-F238E27FC236}">
                <a16:creationId xmlns:a16="http://schemas.microsoft.com/office/drawing/2014/main" id="{F116E15C-424A-F9A8-924F-2C8D6F9BAC75}"/>
              </a:ext>
            </a:extLst>
          </p:cNvPr>
          <p:cNvSpPr/>
          <p:nvPr/>
        </p:nvSpPr>
        <p:spPr>
          <a:xfrm>
            <a:off x="2380268" y="1362432"/>
            <a:ext cx="947394" cy="1944798"/>
          </a:xfrm>
          <a:prstGeom prst="rect">
            <a:avLst/>
          </a:prstGeom>
          <a:noFill/>
          <a:ln w="9525">
            <a:solidFill>
              <a:srgbClr val="D5CAB9"/>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buNone/>
            </a:pPr>
            <a:r>
              <a:rPr lang="en-US" sz="1200">
                <a:effectLst/>
                <a:latin typeface="Times New Roman" panose="02020603050405020304" pitchFamily="18" charset="0"/>
                <a:ea typeface="Times New Roman" panose="02020603050405020304" pitchFamily="18" charset="0"/>
              </a:rPr>
              <a:t> </a:t>
            </a:r>
          </a:p>
        </p:txBody>
      </p:sp>
      <p:graphicFrame>
        <p:nvGraphicFramePr>
          <p:cNvPr id="15" name="Table 14">
            <a:extLst>
              <a:ext uri="{FF2B5EF4-FFF2-40B4-BE49-F238E27FC236}">
                <a16:creationId xmlns:a16="http://schemas.microsoft.com/office/drawing/2014/main" id="{DB3BEF1C-712F-86DE-7DA7-F7B43D036A7E}"/>
              </a:ext>
            </a:extLst>
          </p:cNvPr>
          <p:cNvGraphicFramePr>
            <a:graphicFrameLocks noGrp="1"/>
          </p:cNvGraphicFramePr>
          <p:nvPr>
            <p:extLst>
              <p:ext uri="{D42A27DB-BD31-4B8C-83A1-F6EECF244321}">
                <p14:modId xmlns:p14="http://schemas.microsoft.com/office/powerpoint/2010/main" val="3560106529"/>
              </p:ext>
            </p:extLst>
          </p:nvPr>
        </p:nvGraphicFramePr>
        <p:xfrm>
          <a:off x="203686" y="1157660"/>
          <a:ext cx="4255777" cy="115515"/>
        </p:xfrm>
        <a:graphic>
          <a:graphicData uri="http://schemas.openxmlformats.org/drawingml/2006/table">
            <a:tbl>
              <a:tblPr firstRow="1" firstCol="1" bandRow="1"/>
              <a:tblGrid>
                <a:gridCol w="4255777">
                  <a:extLst>
                    <a:ext uri="{9D8B030D-6E8A-4147-A177-3AD203B41FA5}">
                      <a16:colId xmlns:a16="http://schemas.microsoft.com/office/drawing/2014/main" val="2808740404"/>
                    </a:ext>
                  </a:extLst>
                </a:gridCol>
              </a:tblGrid>
              <a:tr h="115515">
                <a:tc>
                  <a:txBody>
                    <a:bodyPr/>
                    <a:lstStyle/>
                    <a:p>
                      <a:pPr marL="0" marR="0">
                        <a:lnSpc>
                          <a:spcPct val="115000"/>
                        </a:lnSpc>
                        <a:buNone/>
                      </a:pPr>
                      <a:r>
                        <a:rPr lang="en-US" sz="700" b="1" kern="100" dirty="0">
                          <a:effectLst/>
                          <a:latin typeface="Gill Sans"/>
                          <a:ea typeface="Times New Roman" panose="02020603050405020304" pitchFamily="18" charset="0"/>
                        </a:rPr>
                        <a:t>Time diversification effect is most pronounced in HY securities, with standard deviation of longer</a:t>
                      </a:r>
                      <a:endParaRPr lang="en-US" sz="700" kern="100" dirty="0">
                        <a:effectLst/>
                        <a:latin typeface="Gill Sans"/>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p:spTree>
    <p:extLst>
      <p:ext uri="{BB962C8B-B14F-4D97-AF65-F5344CB8AC3E}">
        <p14:creationId xmlns:p14="http://schemas.microsoft.com/office/powerpoint/2010/main" val="3166449988"/>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F60C4-57D3-9FDE-6B3F-FB49CA19506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311FFE5-058A-8608-651D-98B5C1AB86A7}"/>
              </a:ext>
            </a:extLst>
          </p:cNvPr>
          <p:cNvSpPr txBox="1">
            <a:spLocks noGrp="1"/>
          </p:cNvSpPr>
          <p:nvPr>
            <p:ph type="title"/>
          </p:nvPr>
        </p:nvSpPr>
        <p:spPr>
          <a:xfrm>
            <a:off x="110895" y="85726"/>
            <a:ext cx="4561840" cy="173766"/>
          </a:xfrm>
          <a:prstGeom prst="rect">
            <a:avLst/>
          </a:prstGeom>
        </p:spPr>
        <p:txBody>
          <a:bodyPr vert="horz" wrap="square" lIns="0" tIns="12065" rIns="0" bIns="0" rtlCol="0">
            <a:spAutoFit/>
          </a:bodyPr>
          <a:lstStyle/>
          <a:p>
            <a:pPr marL="12700">
              <a:lnSpc>
                <a:spcPct val="100000"/>
              </a:lnSpc>
              <a:spcBef>
                <a:spcPts val="95"/>
              </a:spcBef>
            </a:pPr>
            <a:r>
              <a:rPr lang="en-US" sz="1050" spc="-45" dirty="0">
                <a:latin typeface="Gill Sans"/>
              </a:rPr>
              <a:t>Starting Yield Contains Useful Information about Long-Term Bond Returns Across Sectors</a:t>
            </a:r>
            <a:endParaRPr sz="1050" spc="-45" dirty="0">
              <a:latin typeface="Gill Sans"/>
            </a:endParaRPr>
          </a:p>
        </p:txBody>
      </p:sp>
      <p:grpSp>
        <p:nvGrpSpPr>
          <p:cNvPr id="3" name="object 3">
            <a:extLst>
              <a:ext uri="{FF2B5EF4-FFF2-40B4-BE49-F238E27FC236}">
                <a16:creationId xmlns:a16="http://schemas.microsoft.com/office/drawing/2014/main" id="{D0A01796-B0E5-9AC8-0925-1045EEE67847}"/>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BA52DF52-8462-A887-DA66-D5CAB8BFFF88}"/>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p>
          </p:txBody>
        </p:sp>
        <p:sp>
          <p:nvSpPr>
            <p:cNvPr id="5" name="object 5">
              <a:extLst>
                <a:ext uri="{FF2B5EF4-FFF2-40B4-BE49-F238E27FC236}">
                  <a16:creationId xmlns:a16="http://schemas.microsoft.com/office/drawing/2014/main" id="{27A1DA67-EC3C-C571-3A7E-4EA09B3851C7}"/>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p>
          </p:txBody>
        </p:sp>
        <p:sp>
          <p:nvSpPr>
            <p:cNvPr id="6" name="object 6">
              <a:extLst>
                <a:ext uri="{FF2B5EF4-FFF2-40B4-BE49-F238E27FC236}">
                  <a16:creationId xmlns:a16="http://schemas.microsoft.com/office/drawing/2014/main" id="{58F7101E-A230-3430-6F99-CF5AD43CA9A7}"/>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p>
          </p:txBody>
        </p:sp>
      </p:grpSp>
      <p:sp>
        <p:nvSpPr>
          <p:cNvPr id="7" name="object 7">
            <a:extLst>
              <a:ext uri="{FF2B5EF4-FFF2-40B4-BE49-F238E27FC236}">
                <a16:creationId xmlns:a16="http://schemas.microsoft.com/office/drawing/2014/main" id="{B0AD11FF-7A9C-8E76-C2E7-0EF46D4581F0}"/>
              </a:ext>
            </a:extLst>
          </p:cNvPr>
          <p:cNvSpPr txBox="1"/>
          <p:nvPr/>
        </p:nvSpPr>
        <p:spPr>
          <a:xfrm>
            <a:off x="171449" y="479139"/>
            <a:ext cx="4288015" cy="543097"/>
          </a:xfrm>
          <a:prstGeom prst="rect">
            <a:avLst/>
          </a:prstGeom>
        </p:spPr>
        <p:txBody>
          <a:bodyPr vert="horz" wrap="square" lIns="0" tIns="12065" rIns="0" bIns="0" rtlCol="0">
            <a:spAutoFit/>
          </a:bodyPr>
          <a:lstStyle/>
          <a:p>
            <a:pPr marL="184150" indent="-91440">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Across bond types, the starting yield explains most of the 10-year return, with R² values above 0.85 and slopes near 1.</a:t>
            </a:r>
          </a:p>
          <a:p>
            <a:pPr marL="184150" indent="-91440">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This reinforces the case for using starting yield minus expected credit loss as the central input for return forecasts, especially for hold-to-maturity insurers.</a:t>
            </a:r>
          </a:p>
        </p:txBody>
      </p:sp>
      <p:sp>
        <p:nvSpPr>
          <p:cNvPr id="8" name="object 8">
            <a:extLst>
              <a:ext uri="{FF2B5EF4-FFF2-40B4-BE49-F238E27FC236}">
                <a16:creationId xmlns:a16="http://schemas.microsoft.com/office/drawing/2014/main" id="{22B6D228-654B-940C-9792-41D113B609B9}"/>
              </a:ext>
            </a:extLst>
          </p:cNvPr>
          <p:cNvSpPr txBox="1"/>
          <p:nvPr/>
        </p:nvSpPr>
        <p:spPr>
          <a:xfrm>
            <a:off x="4459465" y="3210329"/>
            <a:ext cx="62230" cy="125675"/>
          </a:xfrm>
          <a:prstGeom prst="rect">
            <a:avLst/>
          </a:prstGeom>
        </p:spPr>
        <p:txBody>
          <a:bodyPr vert="horz" wrap="square" lIns="0" tIns="17780" rIns="0" bIns="0" rtlCol="0">
            <a:spAutoFit/>
          </a:bodyPr>
          <a:lstStyle/>
          <a:p>
            <a:pPr marL="12700">
              <a:lnSpc>
                <a:spcPct val="100000"/>
              </a:lnSpc>
              <a:spcBef>
                <a:spcPts val="140"/>
              </a:spcBef>
            </a:pPr>
            <a:r>
              <a:rPr lang="en-US" sz="700" spc="-50" dirty="0">
                <a:solidFill>
                  <a:srgbClr val="22373A"/>
                </a:solidFill>
                <a:latin typeface="Calibri"/>
                <a:cs typeface="Calibri"/>
              </a:rPr>
              <a:t>7</a:t>
            </a:r>
            <a:endParaRPr sz="700" dirty="0">
              <a:latin typeface="Calibri"/>
              <a:cs typeface="Calibri"/>
            </a:endParaRPr>
          </a:p>
        </p:txBody>
      </p:sp>
      <p:graphicFrame>
        <p:nvGraphicFramePr>
          <p:cNvPr id="9" name="Chart 8">
            <a:extLst>
              <a:ext uri="{FF2B5EF4-FFF2-40B4-BE49-F238E27FC236}">
                <a16:creationId xmlns:a16="http://schemas.microsoft.com/office/drawing/2014/main" id="{F2E13E5C-7EE2-45DE-A9FC-41E8783EC402}"/>
              </a:ext>
            </a:extLst>
          </p:cNvPr>
          <p:cNvGraphicFramePr/>
          <p:nvPr>
            <p:extLst>
              <p:ext uri="{D42A27DB-BD31-4B8C-83A1-F6EECF244321}">
                <p14:modId xmlns:p14="http://schemas.microsoft.com/office/powerpoint/2010/main" val="2428079743"/>
              </p:ext>
            </p:extLst>
          </p:nvPr>
        </p:nvGraphicFramePr>
        <p:xfrm>
          <a:off x="171450" y="1196975"/>
          <a:ext cx="2194560"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DE54AC38-8CD1-41AB-BD56-15A28FBB11D7}"/>
              </a:ext>
            </a:extLst>
          </p:cNvPr>
          <p:cNvGraphicFramePr/>
          <p:nvPr>
            <p:extLst>
              <p:ext uri="{D42A27DB-BD31-4B8C-83A1-F6EECF244321}">
                <p14:modId xmlns:p14="http://schemas.microsoft.com/office/powerpoint/2010/main" val="2671747157"/>
              </p:ext>
            </p:extLst>
          </p:nvPr>
        </p:nvGraphicFramePr>
        <p:xfrm>
          <a:off x="2329609" y="1196975"/>
          <a:ext cx="2194560" cy="21945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le 11">
            <a:extLst>
              <a:ext uri="{FF2B5EF4-FFF2-40B4-BE49-F238E27FC236}">
                <a16:creationId xmlns:a16="http://schemas.microsoft.com/office/drawing/2014/main" id="{9DAFACA6-48A5-A3F6-4267-AABD0F2E6401}"/>
              </a:ext>
            </a:extLst>
          </p:cNvPr>
          <p:cNvGraphicFramePr>
            <a:graphicFrameLocks noGrp="1"/>
          </p:cNvGraphicFramePr>
          <p:nvPr>
            <p:extLst>
              <p:ext uri="{D42A27DB-BD31-4B8C-83A1-F6EECF244321}">
                <p14:modId xmlns:p14="http://schemas.microsoft.com/office/powerpoint/2010/main" val="2392255"/>
              </p:ext>
            </p:extLst>
          </p:nvPr>
        </p:nvGraphicFramePr>
        <p:xfrm>
          <a:off x="203687" y="1081460"/>
          <a:ext cx="3822700" cy="115515"/>
        </p:xfrm>
        <a:graphic>
          <a:graphicData uri="http://schemas.openxmlformats.org/drawingml/2006/table">
            <a:tbl>
              <a:tblPr firstRow="1" firstCol="1" bandRow="1"/>
              <a:tblGrid>
                <a:gridCol w="3822700">
                  <a:extLst>
                    <a:ext uri="{9D8B030D-6E8A-4147-A177-3AD203B41FA5}">
                      <a16:colId xmlns:a16="http://schemas.microsoft.com/office/drawing/2014/main" val="2808740404"/>
                    </a:ext>
                  </a:extLst>
                </a:gridCol>
              </a:tblGrid>
              <a:tr h="115515">
                <a:tc>
                  <a:txBody>
                    <a:bodyPr/>
                    <a:lstStyle/>
                    <a:p>
                      <a:pPr marL="0" marR="0">
                        <a:lnSpc>
                          <a:spcPct val="115000"/>
                        </a:lnSpc>
                        <a:buNone/>
                      </a:pPr>
                      <a:r>
                        <a:rPr lang="en-US" sz="700" b="1" kern="100" dirty="0">
                          <a:effectLst/>
                          <a:latin typeface="Gill Sans"/>
                          <a:ea typeface="Times New Roman" panose="02020603050405020304" pitchFamily="18" charset="0"/>
                        </a:rPr>
                        <a:t>Starting yield is a good indicators of actual returns </a:t>
                      </a:r>
                      <a:endParaRPr lang="en-US" sz="700" kern="100" dirty="0">
                        <a:effectLst/>
                        <a:latin typeface="Gill Sans"/>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p:spTree>
    <p:extLst>
      <p:ext uri="{BB962C8B-B14F-4D97-AF65-F5344CB8AC3E}">
        <p14:creationId xmlns:p14="http://schemas.microsoft.com/office/powerpoint/2010/main" val="1787722222"/>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8564C-05DC-1AAD-4A77-F83ADA7FB14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343269D-3DB6-C303-F1B6-694D945EDF4C}"/>
              </a:ext>
            </a:extLst>
          </p:cNvPr>
          <p:cNvSpPr txBox="1">
            <a:spLocks noGrp="1"/>
          </p:cNvSpPr>
          <p:nvPr>
            <p:ph type="title"/>
          </p:nvPr>
        </p:nvSpPr>
        <p:spPr>
          <a:xfrm>
            <a:off x="110895" y="85726"/>
            <a:ext cx="4497299" cy="181460"/>
          </a:xfrm>
          <a:prstGeom prst="rect">
            <a:avLst/>
          </a:prstGeom>
        </p:spPr>
        <p:txBody>
          <a:bodyPr vert="horz" wrap="square" lIns="0" tIns="12065" rIns="0" bIns="0" rtlCol="0">
            <a:spAutoFit/>
          </a:bodyPr>
          <a:lstStyle/>
          <a:p>
            <a:pPr marL="12700">
              <a:lnSpc>
                <a:spcPct val="100000"/>
              </a:lnSpc>
              <a:spcBef>
                <a:spcPts val="95"/>
              </a:spcBef>
            </a:pPr>
            <a:r>
              <a:rPr lang="en-US" sz="1100" spc="-45" dirty="0">
                <a:latin typeface="Gill Sans"/>
              </a:rPr>
              <a:t>Volatility Is Not Long-Term Risk, and RMSFE Captures What Actually Matters</a:t>
            </a:r>
            <a:endParaRPr sz="1100" spc="-45" dirty="0">
              <a:latin typeface="Gill Sans"/>
            </a:endParaRPr>
          </a:p>
        </p:txBody>
      </p:sp>
      <p:grpSp>
        <p:nvGrpSpPr>
          <p:cNvPr id="3" name="object 3">
            <a:extLst>
              <a:ext uri="{FF2B5EF4-FFF2-40B4-BE49-F238E27FC236}">
                <a16:creationId xmlns:a16="http://schemas.microsoft.com/office/drawing/2014/main" id="{889D5AAC-3DBF-C5BA-9962-F6772FC6E029}"/>
              </a:ext>
            </a:extLst>
          </p:cNvPr>
          <p:cNvGrpSpPr/>
          <p:nvPr/>
        </p:nvGrpSpPr>
        <p:grpSpPr>
          <a:xfrm>
            <a:off x="0" y="351837"/>
            <a:ext cx="4608195" cy="5080"/>
            <a:chOff x="0" y="351837"/>
            <a:chExt cx="4608195" cy="5080"/>
          </a:xfrm>
        </p:grpSpPr>
        <p:sp>
          <p:nvSpPr>
            <p:cNvPr id="4" name="object 4">
              <a:extLst>
                <a:ext uri="{FF2B5EF4-FFF2-40B4-BE49-F238E27FC236}">
                  <a16:creationId xmlns:a16="http://schemas.microsoft.com/office/drawing/2014/main" id="{16EEF58A-B4BB-F8F4-5D3A-1F495B63F069}"/>
                </a:ext>
              </a:extLst>
            </p:cNvPr>
            <p:cNvSpPr/>
            <p:nvPr/>
          </p:nvSpPr>
          <p:spPr>
            <a:xfrm>
              <a:off x="0" y="354368"/>
              <a:ext cx="4608195" cy="0"/>
            </a:xfrm>
            <a:custGeom>
              <a:avLst/>
              <a:gdLst/>
              <a:ahLst/>
              <a:cxnLst/>
              <a:rect l="l" t="t" r="r" b="b"/>
              <a:pathLst>
                <a:path w="4608195">
                  <a:moveTo>
                    <a:pt x="0" y="0"/>
                  </a:moveTo>
                  <a:lnTo>
                    <a:pt x="4608004" y="0"/>
                  </a:lnTo>
                </a:path>
              </a:pathLst>
            </a:custGeom>
            <a:ln w="5060">
              <a:solidFill>
                <a:srgbClr val="D5C5B6"/>
              </a:solidFill>
            </a:ln>
          </p:spPr>
          <p:txBody>
            <a:bodyPr wrap="square" lIns="0" tIns="0" rIns="0" bIns="0" rtlCol="0"/>
            <a:lstStyle/>
            <a:p>
              <a:endParaRPr>
                <a:latin typeface="Gill Sans"/>
              </a:endParaRPr>
            </a:p>
          </p:txBody>
        </p:sp>
        <p:sp>
          <p:nvSpPr>
            <p:cNvPr id="5" name="object 5">
              <a:extLst>
                <a:ext uri="{FF2B5EF4-FFF2-40B4-BE49-F238E27FC236}">
                  <a16:creationId xmlns:a16="http://schemas.microsoft.com/office/drawing/2014/main" id="{E5ACBECB-3E5B-0E4E-6464-35226B072D67}"/>
                </a:ext>
              </a:extLst>
            </p:cNvPr>
            <p:cNvSpPr/>
            <p:nvPr/>
          </p:nvSpPr>
          <p:spPr>
            <a:xfrm>
              <a:off x="0" y="351847"/>
              <a:ext cx="4608195" cy="5080"/>
            </a:xfrm>
            <a:custGeom>
              <a:avLst/>
              <a:gdLst/>
              <a:ahLst/>
              <a:cxnLst/>
              <a:rect l="l" t="t" r="r" b="b"/>
              <a:pathLst>
                <a:path w="4608195" h="5079">
                  <a:moveTo>
                    <a:pt x="0" y="5060"/>
                  </a:moveTo>
                  <a:lnTo>
                    <a:pt x="0" y="0"/>
                  </a:lnTo>
                  <a:lnTo>
                    <a:pt x="4608055" y="0"/>
                  </a:lnTo>
                  <a:lnTo>
                    <a:pt x="4608055" y="5060"/>
                  </a:lnTo>
                  <a:lnTo>
                    <a:pt x="0" y="5060"/>
                  </a:lnTo>
                  <a:close/>
                </a:path>
              </a:pathLst>
            </a:custGeom>
            <a:solidFill>
              <a:srgbClr val="D5C5B6"/>
            </a:solidFill>
          </p:spPr>
          <p:txBody>
            <a:bodyPr wrap="square" lIns="0" tIns="0" rIns="0" bIns="0" rtlCol="0"/>
            <a:lstStyle/>
            <a:p>
              <a:endParaRPr>
                <a:latin typeface="Gill Sans"/>
              </a:endParaRPr>
            </a:p>
          </p:txBody>
        </p:sp>
        <p:sp>
          <p:nvSpPr>
            <p:cNvPr id="6" name="object 6">
              <a:extLst>
                <a:ext uri="{FF2B5EF4-FFF2-40B4-BE49-F238E27FC236}">
                  <a16:creationId xmlns:a16="http://schemas.microsoft.com/office/drawing/2014/main" id="{3AD2AC4F-D37F-1694-A85F-5B1085F67C34}"/>
                </a:ext>
              </a:extLst>
            </p:cNvPr>
            <p:cNvSpPr/>
            <p:nvPr/>
          </p:nvSpPr>
          <p:spPr>
            <a:xfrm>
              <a:off x="0" y="351847"/>
              <a:ext cx="46355" cy="5080"/>
            </a:xfrm>
            <a:custGeom>
              <a:avLst/>
              <a:gdLst/>
              <a:ahLst/>
              <a:cxnLst/>
              <a:rect l="l" t="t" r="r" b="b"/>
              <a:pathLst>
                <a:path w="46355" h="5079">
                  <a:moveTo>
                    <a:pt x="0" y="5060"/>
                  </a:moveTo>
                  <a:lnTo>
                    <a:pt x="0" y="0"/>
                  </a:lnTo>
                  <a:lnTo>
                    <a:pt x="46054" y="0"/>
                  </a:lnTo>
                  <a:lnTo>
                    <a:pt x="46054" y="5060"/>
                  </a:lnTo>
                  <a:lnTo>
                    <a:pt x="0" y="5060"/>
                  </a:lnTo>
                  <a:close/>
                </a:path>
              </a:pathLst>
            </a:custGeom>
            <a:solidFill>
              <a:srgbClr val="EB811B"/>
            </a:solidFill>
          </p:spPr>
          <p:txBody>
            <a:bodyPr wrap="square" lIns="0" tIns="0" rIns="0" bIns="0" rtlCol="0"/>
            <a:lstStyle/>
            <a:p>
              <a:endParaRPr>
                <a:latin typeface="Gill Sans"/>
              </a:endParaRPr>
            </a:p>
          </p:txBody>
        </p:sp>
      </p:grpSp>
      <p:sp>
        <p:nvSpPr>
          <p:cNvPr id="7" name="object 7">
            <a:extLst>
              <a:ext uri="{FF2B5EF4-FFF2-40B4-BE49-F238E27FC236}">
                <a16:creationId xmlns:a16="http://schemas.microsoft.com/office/drawing/2014/main" id="{763D074B-25B6-92A5-0594-43852C5F873E}"/>
              </a:ext>
            </a:extLst>
          </p:cNvPr>
          <p:cNvSpPr txBox="1"/>
          <p:nvPr/>
        </p:nvSpPr>
        <p:spPr>
          <a:xfrm>
            <a:off x="171449" y="479139"/>
            <a:ext cx="4288015" cy="666208"/>
          </a:xfrm>
          <a:prstGeom prst="rect">
            <a:avLst/>
          </a:prstGeom>
        </p:spPr>
        <p:txBody>
          <a:bodyPr vert="horz" wrap="square" lIns="0" tIns="12065" rIns="0" bIns="0" rtlCol="0">
            <a:spAutoFit/>
          </a:bodyPr>
          <a:lstStyle/>
          <a:p>
            <a:pPr marL="184150" indent="-91440">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RMSFE measures forecast error around the yield-based return anchor, bundling reinvestment and credit-loss risk, the core uncertainties insurers face.</a:t>
            </a:r>
          </a:p>
          <a:p>
            <a:pPr marL="184150" indent="-91440">
              <a:lnSpc>
                <a:spcPct val="100000"/>
              </a:lnSpc>
              <a:spcBef>
                <a:spcPts val="300"/>
              </a:spcBef>
              <a:buSzPct val="130000"/>
              <a:buFont typeface="Arial" panose="020B0604020202020204" pitchFamily="34" charset="0"/>
              <a:buChar char="•"/>
            </a:pPr>
            <a:r>
              <a:rPr lang="en-US" sz="800" dirty="0">
                <a:latin typeface="Gill Sans"/>
                <a:cs typeface="Lucida Sans Unicode" panose="020B0602030504020204" pitchFamily="34" charset="0"/>
              </a:rPr>
              <a:t>Due to serial correlation and mean reversion in bond returns, the long-term volatility (red) is lower than short-term volatility (green) scaled by square-root-of-time, which is further reduced when the information contained in starting yields enters the picture.</a:t>
            </a:r>
          </a:p>
        </p:txBody>
      </p:sp>
      <p:sp>
        <p:nvSpPr>
          <p:cNvPr id="8" name="object 8">
            <a:extLst>
              <a:ext uri="{FF2B5EF4-FFF2-40B4-BE49-F238E27FC236}">
                <a16:creationId xmlns:a16="http://schemas.microsoft.com/office/drawing/2014/main" id="{1FC3579F-7380-B214-740D-BBEB2991EE95}"/>
              </a:ext>
            </a:extLst>
          </p:cNvPr>
          <p:cNvSpPr txBox="1"/>
          <p:nvPr/>
        </p:nvSpPr>
        <p:spPr>
          <a:xfrm>
            <a:off x="4459465" y="3210329"/>
            <a:ext cx="62230" cy="125675"/>
          </a:xfrm>
          <a:prstGeom prst="rect">
            <a:avLst/>
          </a:prstGeom>
        </p:spPr>
        <p:txBody>
          <a:bodyPr vert="horz" wrap="square" lIns="0" tIns="17780" rIns="0" bIns="0" rtlCol="0">
            <a:spAutoFit/>
          </a:bodyPr>
          <a:lstStyle/>
          <a:p>
            <a:pPr marL="12700">
              <a:lnSpc>
                <a:spcPct val="100000"/>
              </a:lnSpc>
              <a:spcBef>
                <a:spcPts val="140"/>
              </a:spcBef>
            </a:pPr>
            <a:r>
              <a:rPr lang="en-US" sz="700" dirty="0">
                <a:latin typeface="Gill Sans"/>
                <a:cs typeface="Calibri"/>
              </a:rPr>
              <a:t>8</a:t>
            </a:r>
            <a:endParaRPr sz="700" dirty="0">
              <a:latin typeface="Gill Sans"/>
              <a:cs typeface="Calibri"/>
            </a:endParaRPr>
          </a:p>
        </p:txBody>
      </p:sp>
      <p:graphicFrame>
        <p:nvGraphicFramePr>
          <p:cNvPr id="10" name="Table 9">
            <a:extLst>
              <a:ext uri="{FF2B5EF4-FFF2-40B4-BE49-F238E27FC236}">
                <a16:creationId xmlns:a16="http://schemas.microsoft.com/office/drawing/2014/main" id="{1512332E-E001-7898-2717-F46AE570F617}"/>
              </a:ext>
            </a:extLst>
          </p:cNvPr>
          <p:cNvGraphicFramePr>
            <a:graphicFrameLocks noGrp="1"/>
          </p:cNvGraphicFramePr>
          <p:nvPr>
            <p:extLst>
              <p:ext uri="{D42A27DB-BD31-4B8C-83A1-F6EECF244321}">
                <p14:modId xmlns:p14="http://schemas.microsoft.com/office/powerpoint/2010/main" val="4166092085"/>
              </p:ext>
            </p:extLst>
          </p:nvPr>
        </p:nvGraphicFramePr>
        <p:xfrm>
          <a:off x="203686" y="1310060"/>
          <a:ext cx="4234963" cy="115515"/>
        </p:xfrm>
        <a:graphic>
          <a:graphicData uri="http://schemas.openxmlformats.org/drawingml/2006/table">
            <a:tbl>
              <a:tblPr firstRow="1" firstCol="1" bandRow="1"/>
              <a:tblGrid>
                <a:gridCol w="4234963">
                  <a:extLst>
                    <a:ext uri="{9D8B030D-6E8A-4147-A177-3AD203B41FA5}">
                      <a16:colId xmlns:a16="http://schemas.microsoft.com/office/drawing/2014/main" val="2808740404"/>
                    </a:ext>
                  </a:extLst>
                </a:gridCol>
              </a:tblGrid>
              <a:tr h="115515">
                <a:tc>
                  <a:txBody>
                    <a:bodyPr/>
                    <a:lstStyle/>
                    <a:p>
                      <a:pPr marL="0" marR="0">
                        <a:lnSpc>
                          <a:spcPct val="115000"/>
                        </a:lnSpc>
                        <a:buNone/>
                      </a:pPr>
                      <a:r>
                        <a:rPr lang="en-US" sz="700" b="1" kern="100" dirty="0">
                          <a:effectLst/>
                          <a:latin typeface="Gill Sans"/>
                          <a:ea typeface="Times New Roman" panose="02020603050405020304" pitchFamily="18" charset="0"/>
                        </a:rPr>
                        <a:t>Taking into account the mean reversion and starting yields results in considerably lower risk measures</a:t>
                      </a:r>
                      <a:endParaRPr lang="en-US" sz="700" kern="100" dirty="0">
                        <a:effectLst/>
                        <a:latin typeface="Gill Sans"/>
                        <a:ea typeface="Times New Roman" panose="02020603050405020304" pitchFamily="18" charset="0"/>
                      </a:endParaRPr>
                    </a:p>
                  </a:txBody>
                  <a:tcPr marL="40957" marR="40957" marT="0" marB="0" anchor="ctr">
                    <a:lnL>
                      <a:noFill/>
                    </a:lnL>
                    <a:lnR>
                      <a:noFill/>
                    </a:lnR>
                    <a:lnT>
                      <a:noFill/>
                    </a:lnT>
                    <a:lnB>
                      <a:noFill/>
                    </a:lnB>
                    <a:noFill/>
                  </a:tcPr>
                </a:tc>
                <a:extLst>
                  <a:ext uri="{0D108BD9-81ED-4DB2-BD59-A6C34878D82A}">
                    <a16:rowId xmlns:a16="http://schemas.microsoft.com/office/drawing/2014/main" val="1346395662"/>
                  </a:ext>
                </a:extLst>
              </a:tr>
            </a:tbl>
          </a:graphicData>
        </a:graphic>
      </p:graphicFrame>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DEDC4393-1C10-478B-80E3-1AE9A01C14C2}"/>
                  </a:ext>
                </a:extLst>
              </p:cNvPr>
              <p:cNvGraphicFramePr/>
              <p:nvPr>
                <p:extLst>
                  <p:ext uri="{D42A27DB-BD31-4B8C-83A1-F6EECF244321}">
                    <p14:modId xmlns:p14="http://schemas.microsoft.com/office/powerpoint/2010/main" val="2693533749"/>
                  </p:ext>
                </p:extLst>
              </p:nvPr>
            </p:nvGraphicFramePr>
            <p:xfrm>
              <a:off x="234884" y="1425575"/>
              <a:ext cx="3898966" cy="197471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3" name="Chart 12">
                <a:extLst>
                  <a:ext uri="{FF2B5EF4-FFF2-40B4-BE49-F238E27FC236}">
                    <a16:creationId xmlns:a16="http://schemas.microsoft.com/office/drawing/2014/main" id="{DEDC4393-1C10-478B-80E3-1AE9A01C14C2}"/>
                  </a:ext>
                </a:extLst>
              </p:cNvPr>
              <p:cNvPicPr>
                <a:picLocks noGrp="1" noRot="1" noChangeAspect="1" noMove="1" noResize="1" noEditPoints="1" noAdjustHandles="1" noChangeArrowheads="1" noChangeShapeType="1"/>
              </p:cNvPicPr>
              <p:nvPr/>
            </p:nvPicPr>
            <p:blipFill>
              <a:blip r:embed="rId3"/>
              <a:stretch>
                <a:fillRect/>
              </a:stretch>
            </p:blipFill>
            <p:spPr>
              <a:xfrm>
                <a:off x="234884" y="1425575"/>
                <a:ext cx="3898966" cy="1974711"/>
              </a:xfrm>
              <a:prstGeom prst="rect">
                <a:avLst/>
              </a:prstGeom>
            </p:spPr>
          </p:pic>
        </mc:Fallback>
      </mc:AlternateContent>
      <mc:AlternateContent xmlns:mc="http://schemas.openxmlformats.org/markup-compatibility/2006" xmlns:a14="http://schemas.microsoft.com/office/drawing/2010/main">
        <mc:Choice Requires="a14">
          <p:sp>
            <p:nvSpPr>
              <p:cNvPr id="15" name="TextBox 13">
                <a:extLst>
                  <a:ext uri="{FF2B5EF4-FFF2-40B4-BE49-F238E27FC236}">
                    <a16:creationId xmlns:a16="http://schemas.microsoft.com/office/drawing/2014/main" id="{8165AA29-80CF-1993-EB23-D478CC6CEAED}"/>
                  </a:ext>
                </a:extLst>
              </p:cNvPr>
              <p:cNvSpPr txBox="1"/>
              <p:nvPr/>
            </p:nvSpPr>
            <p:spPr>
              <a:xfrm>
                <a:off x="1654589" y="1770132"/>
                <a:ext cx="1219200" cy="211772"/>
              </a:xfrm>
              <a:prstGeom prst="rect">
                <a:avLst/>
              </a:prstGeom>
              <a:noFill/>
              <a:ln w="19050">
                <a:solidFill>
                  <a:srgbClr val="C75959"/>
                </a:solidFill>
              </a:ln>
            </p:spPr>
            <p:txBody>
              <a:bodyPr wrap="square">
                <a:noAutofit/>
              </a:bodyPr>
              <a:lstStyle/>
              <a:p>
                <a:pPr marL="0" marR="0">
                  <a:buNone/>
                </a:pPr>
                <a14:m>
                  <m:oMathPara xmlns:m="http://schemas.openxmlformats.org/officeDocument/2006/math">
                    <m:oMathParaPr>
                      <m:jc m:val="centerGroup"/>
                    </m:oMathParaPr>
                    <m:oMath xmlns:m="http://schemas.openxmlformats.org/officeDocument/2006/math">
                      <m:sSub>
                        <m:sSubPr>
                          <m:ctrlPr>
                            <a:rPr lang="en-US" sz="600" i="1">
                              <a:effectLst/>
                              <a:latin typeface="Cambria Math" panose="02040503050406030204" pitchFamily="18" charset="0"/>
                              <a:ea typeface="Times New Roman" panose="02020603050405020304" pitchFamily="18" charset="0"/>
                            </a:rPr>
                          </m:ctrlPr>
                        </m:sSubPr>
                        <m:e>
                          <m:r>
                            <a:rPr lang="en-US" sz="600" i="1">
                              <a:effectLst/>
                              <a:latin typeface="Cambria Math" panose="02040503050406030204" pitchFamily="18" charset="0"/>
                              <a:ea typeface="Times New Roman" panose="02020603050405020304" pitchFamily="18" charset="0"/>
                            </a:rPr>
                            <m:t>𝜎</m:t>
                          </m:r>
                        </m:e>
                        <m:sub>
                          <m:r>
                            <m:rPr>
                              <m:nor/>
                            </m:rPr>
                            <a:rPr lang="en-US" sz="600" i="1">
                              <a:effectLst/>
                              <a:latin typeface="Gill Sans"/>
                              <a:ea typeface="Times New Roman" panose="02020603050405020304" pitchFamily="18" charset="0"/>
                            </a:rPr>
                            <m:t>ann</m:t>
                          </m:r>
                        </m:sub>
                      </m:sSub>
                      <m:d>
                        <m:dPr>
                          <m:ctrlPr>
                            <a:rPr lang="en-US" sz="600" i="1">
                              <a:effectLst/>
                              <a:latin typeface="Cambria Math" panose="02040503050406030204" pitchFamily="18" charset="0"/>
                              <a:ea typeface="Times New Roman" panose="02020603050405020304" pitchFamily="18" charset="0"/>
                            </a:rPr>
                          </m:ctrlPr>
                        </m:dPr>
                        <m:e>
                          <m:r>
                            <a:rPr lang="en-US" sz="600">
                              <a:effectLst/>
                              <a:latin typeface="Cambria Math" panose="02040503050406030204" pitchFamily="18" charset="0"/>
                              <a:ea typeface="Times New Roman" panose="02020603050405020304" pitchFamily="18" charset="0"/>
                            </a:rPr>
                            <m:t>10</m:t>
                          </m:r>
                        </m:e>
                      </m:d>
                      <m:r>
                        <m:rPr>
                          <m:nor/>
                        </m:rPr>
                        <a:rPr lang="en-US" sz="600" i="1">
                          <a:effectLst/>
                          <a:latin typeface="Gill Sans"/>
                          <a:ea typeface="Times New Roman" panose="02020603050405020304" pitchFamily="18" charset="0"/>
                        </a:rPr>
                        <m:t>  </m:t>
                      </m:r>
                      <m:r>
                        <a:rPr lang="en-US" sz="600">
                          <a:effectLst/>
                          <a:latin typeface="Cambria Math" panose="02040503050406030204" pitchFamily="18" charset="0"/>
                          <a:ea typeface="Times New Roman" panose="02020603050405020304" pitchFamily="18" charset="0"/>
                        </a:rPr>
                        <m:t>=</m:t>
                      </m:r>
                      <m:r>
                        <m:rPr>
                          <m:nor/>
                        </m:rPr>
                        <a:rPr lang="en-US" sz="600" i="1">
                          <a:effectLst/>
                          <a:latin typeface="Gill Sans"/>
                          <a:ea typeface="Times New Roman" panose="02020603050405020304" pitchFamily="18" charset="0"/>
                        </a:rPr>
                        <m:t>  </m:t>
                      </m:r>
                      <m:rad>
                        <m:radPr>
                          <m:degHide m:val="on"/>
                          <m:ctrlPr>
                            <a:rPr lang="en-US" sz="600" i="1">
                              <a:effectLst/>
                              <a:latin typeface="Cambria Math" panose="02040503050406030204" pitchFamily="18" charset="0"/>
                              <a:ea typeface="Times New Roman" panose="02020603050405020304" pitchFamily="18" charset="0"/>
                            </a:rPr>
                          </m:ctrlPr>
                        </m:radPr>
                        <m:deg/>
                        <m:e>
                          <m:r>
                            <a:rPr lang="en-US" sz="600">
                              <a:effectLst/>
                              <a:latin typeface="Cambria Math" panose="02040503050406030204" pitchFamily="18" charset="0"/>
                              <a:ea typeface="Times New Roman" panose="02020603050405020304" pitchFamily="18" charset="0"/>
                            </a:rPr>
                            <m:t>10</m:t>
                          </m:r>
                        </m:e>
                      </m:rad>
                      <m:r>
                        <m:rPr>
                          <m:nor/>
                        </m:rPr>
                        <a:rPr lang="en-US" sz="600" i="1">
                          <a:effectLst/>
                          <a:latin typeface="Gill Sans"/>
                          <a:ea typeface="Times New Roman" panose="02020603050405020304" pitchFamily="18" charset="0"/>
                        </a:rPr>
                        <m:t>  </m:t>
                      </m:r>
                      <m:sSub>
                        <m:sSubPr>
                          <m:ctrlPr>
                            <a:rPr lang="en-US" sz="600" i="1">
                              <a:effectLst/>
                              <a:latin typeface="Cambria Math" panose="02040503050406030204" pitchFamily="18" charset="0"/>
                              <a:ea typeface="Times New Roman" panose="02020603050405020304" pitchFamily="18" charset="0"/>
                            </a:rPr>
                          </m:ctrlPr>
                        </m:sSubPr>
                        <m:e>
                          <m:r>
                            <a:rPr lang="en-US" sz="600" i="1">
                              <a:effectLst/>
                              <a:latin typeface="Cambria Math" panose="02040503050406030204" pitchFamily="18" charset="0"/>
                              <a:ea typeface="Times New Roman" panose="02020603050405020304" pitchFamily="18" charset="0"/>
                            </a:rPr>
                            <m:t>𝜎</m:t>
                          </m:r>
                        </m:e>
                        <m:sub>
                          <m:r>
                            <m:rPr>
                              <m:sty m:val="p"/>
                            </m:rPr>
                            <a:rPr lang="en-US" sz="600">
                              <a:effectLst/>
                              <a:latin typeface="Cambria Math" panose="02040503050406030204" pitchFamily="18" charset="0"/>
                              <a:ea typeface="Times New Roman" panose="02020603050405020304" pitchFamily="18" charset="0"/>
                            </a:rPr>
                            <m:t>CAGR</m:t>
                          </m:r>
                        </m:sub>
                      </m:sSub>
                      <m:d>
                        <m:dPr>
                          <m:ctrlPr>
                            <a:rPr lang="en-US" sz="600" i="1">
                              <a:effectLst/>
                              <a:latin typeface="Cambria Math" panose="02040503050406030204" pitchFamily="18" charset="0"/>
                              <a:ea typeface="Times New Roman" panose="02020603050405020304" pitchFamily="18" charset="0"/>
                            </a:rPr>
                          </m:ctrlPr>
                        </m:dPr>
                        <m:e>
                          <m:r>
                            <a:rPr lang="en-US" sz="600">
                              <a:effectLst/>
                              <a:latin typeface="Cambria Math" panose="02040503050406030204" pitchFamily="18" charset="0"/>
                              <a:ea typeface="Times New Roman" panose="02020603050405020304" pitchFamily="18" charset="0"/>
                            </a:rPr>
                            <m:t>10</m:t>
                          </m:r>
                        </m:e>
                      </m:d>
                    </m:oMath>
                  </m:oMathPara>
                </a14:m>
                <a:endParaRPr lang="en-US" sz="900">
                  <a:effectLst/>
                  <a:latin typeface="Gill Sans"/>
                  <a:ea typeface="Times New Roman" panose="02020603050405020304" pitchFamily="18" charset="0"/>
                </a:endParaRPr>
              </a:p>
            </p:txBody>
          </p:sp>
        </mc:Choice>
        <mc:Fallback xmlns="">
          <p:sp>
            <p:nvSpPr>
              <p:cNvPr id="15" name="TextBox 13">
                <a:extLst>
                  <a:ext uri="{FF2B5EF4-FFF2-40B4-BE49-F238E27FC236}">
                    <a16:creationId xmlns:a16="http://schemas.microsoft.com/office/drawing/2014/main" id="{8165AA29-80CF-1993-EB23-D478CC6CEAED}"/>
                  </a:ext>
                </a:extLst>
              </p:cNvPr>
              <p:cNvSpPr txBox="1">
                <a:spLocks noRot="1" noChangeAspect="1" noMove="1" noResize="1" noEditPoints="1" noAdjustHandles="1" noChangeArrowheads="1" noChangeShapeType="1" noTextEdit="1"/>
              </p:cNvSpPr>
              <p:nvPr/>
            </p:nvSpPr>
            <p:spPr>
              <a:xfrm>
                <a:off x="1654589" y="1770132"/>
                <a:ext cx="1219200" cy="211772"/>
              </a:xfrm>
              <a:prstGeom prst="rect">
                <a:avLst/>
              </a:prstGeom>
              <a:blipFill>
                <a:blip r:embed="rId4"/>
                <a:stretch>
                  <a:fillRect/>
                </a:stretch>
              </a:blipFill>
              <a:ln w="19050">
                <a:solidFill>
                  <a:srgbClr val="C7595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1">
                <a:extLst>
                  <a:ext uri="{FF2B5EF4-FFF2-40B4-BE49-F238E27FC236}">
                    <a16:creationId xmlns:a16="http://schemas.microsoft.com/office/drawing/2014/main" id="{0680A359-6537-AECF-34F3-54780A9C8AE1}"/>
                  </a:ext>
                </a:extLst>
              </p:cNvPr>
              <p:cNvSpPr txBox="1"/>
              <p:nvPr/>
            </p:nvSpPr>
            <p:spPr>
              <a:xfrm>
                <a:off x="1069286" y="2702463"/>
                <a:ext cx="838200" cy="211773"/>
              </a:xfrm>
              <a:prstGeom prst="rect">
                <a:avLst/>
              </a:prstGeom>
              <a:noFill/>
              <a:ln w="19050">
                <a:solidFill>
                  <a:srgbClr val="2D877E"/>
                </a:solidFill>
              </a:ln>
            </p:spPr>
            <p:txBody>
              <a:bodyPr wrap="square">
                <a:noAutofit/>
              </a:bodyPr>
              <a:lstStyle/>
              <a:p>
                <a:pPr marL="0" marR="0">
                  <a:buNone/>
                </a:pPr>
                <a14:m>
                  <m:oMathPara xmlns:m="http://schemas.openxmlformats.org/officeDocument/2006/math">
                    <m:oMathParaPr>
                      <m:jc m:val="centerGroup"/>
                    </m:oMathParaPr>
                    <m:oMath xmlns:m="http://schemas.openxmlformats.org/officeDocument/2006/math">
                      <m:sSub>
                        <m:sSubPr>
                          <m:ctrlPr>
                            <a:rPr lang="en-US" sz="600" i="1">
                              <a:effectLst/>
                              <a:latin typeface="Cambria Math" panose="02040503050406030204" pitchFamily="18" charset="0"/>
                              <a:ea typeface="Times New Roman" panose="02020603050405020304" pitchFamily="18" charset="0"/>
                            </a:rPr>
                          </m:ctrlPr>
                        </m:sSubPr>
                        <m:e>
                          <m:r>
                            <a:rPr lang="en-US" sz="600" i="1">
                              <a:effectLst/>
                              <a:latin typeface="Cambria Math" panose="02040503050406030204" pitchFamily="18" charset="0"/>
                              <a:ea typeface="Times New Roman" panose="02020603050405020304" pitchFamily="18" charset="0"/>
                            </a:rPr>
                            <m:t>𝜎</m:t>
                          </m:r>
                        </m:e>
                        <m:sub>
                          <m:r>
                            <a:rPr lang="en-US" sz="600">
                              <a:effectLst/>
                              <a:latin typeface="Cambria Math" panose="02040503050406030204" pitchFamily="18" charset="0"/>
                              <a:ea typeface="Times New Roman" panose="02020603050405020304" pitchFamily="18" charset="0"/>
                            </a:rPr>
                            <m:t>1</m:t>
                          </m:r>
                          <m:r>
                            <m:rPr>
                              <m:nor/>
                            </m:rPr>
                            <a:rPr lang="en-US" sz="600" i="1">
                              <a:effectLst/>
                              <a:latin typeface="Gill Sans"/>
                              <a:ea typeface="Times New Roman" panose="02020603050405020304" pitchFamily="18" charset="0"/>
                            </a:rPr>
                            <m:t>y</m:t>
                          </m:r>
                        </m:sub>
                      </m:sSub>
                      <m:r>
                        <a:rPr lang="en-US" sz="600">
                          <a:effectLst/>
                          <a:latin typeface="Cambria Math" panose="02040503050406030204" pitchFamily="18" charset="0"/>
                          <a:ea typeface="Times New Roman" panose="02020603050405020304" pitchFamily="18" charset="0"/>
                        </a:rPr>
                        <m:t>=</m:t>
                      </m:r>
                      <m:r>
                        <m:rPr>
                          <m:nor/>
                        </m:rPr>
                        <a:rPr lang="en-US" sz="600" i="1">
                          <a:effectLst/>
                          <a:latin typeface="Gill Sans"/>
                          <a:ea typeface="Times New Roman" panose="02020603050405020304" pitchFamily="18" charset="0"/>
                        </a:rPr>
                        <m:t> </m:t>
                      </m:r>
                      <m:sSub>
                        <m:sSubPr>
                          <m:ctrlPr>
                            <a:rPr lang="en-US" sz="600" i="1">
                              <a:effectLst/>
                              <a:latin typeface="Cambria Math" panose="02040503050406030204" pitchFamily="18" charset="0"/>
                              <a:ea typeface="Times New Roman" panose="02020603050405020304" pitchFamily="18" charset="0"/>
                            </a:rPr>
                          </m:ctrlPr>
                        </m:sSubPr>
                        <m:e>
                          <m:r>
                            <m:rPr>
                              <m:sty m:val="p"/>
                            </m:rPr>
                            <a:rPr lang="en-US" sz="600">
                              <a:effectLst/>
                              <a:latin typeface="Cambria Math" panose="02040503050406030204" pitchFamily="18" charset="0"/>
                              <a:ea typeface="Times New Roman" panose="02020603050405020304" pitchFamily="18" charset="0"/>
                            </a:rPr>
                            <m:t>stdev</m:t>
                          </m:r>
                        </m:e>
                        <m:sub>
                          <m:r>
                            <a:rPr lang="en-US" sz="600" i="1">
                              <a:effectLst/>
                              <a:latin typeface="Cambria Math" panose="02040503050406030204" pitchFamily="18" charset="0"/>
                              <a:ea typeface="Times New Roman" panose="02020603050405020304" pitchFamily="18" charset="0"/>
                            </a:rPr>
                            <m:t>𝑡</m:t>
                          </m:r>
                        </m:sub>
                      </m:sSub>
                      <m:d>
                        <m:dPr>
                          <m:ctrlPr>
                            <a:rPr lang="en-US" sz="600" i="1">
                              <a:effectLst/>
                              <a:latin typeface="Cambria Math" panose="02040503050406030204" pitchFamily="18" charset="0"/>
                              <a:ea typeface="Times New Roman" panose="02020603050405020304" pitchFamily="18" charset="0"/>
                            </a:rPr>
                          </m:ctrlPr>
                        </m:dPr>
                        <m:e>
                          <m:sSub>
                            <m:sSubPr>
                              <m:ctrlPr>
                                <a:rPr lang="en-US" sz="600" i="1">
                                  <a:effectLst/>
                                  <a:latin typeface="Cambria Math" panose="02040503050406030204" pitchFamily="18" charset="0"/>
                                  <a:ea typeface="Times New Roman" panose="02020603050405020304" pitchFamily="18" charset="0"/>
                                </a:rPr>
                              </m:ctrlPr>
                            </m:sSubPr>
                            <m:e>
                              <m:r>
                                <a:rPr lang="en-US" sz="600" i="1">
                                  <a:effectLst/>
                                  <a:latin typeface="Cambria Math" panose="02040503050406030204" pitchFamily="18" charset="0"/>
                                  <a:ea typeface="Times New Roman" panose="02020603050405020304" pitchFamily="18" charset="0"/>
                                </a:rPr>
                                <m:t>𝑅</m:t>
                              </m:r>
                            </m:e>
                            <m:sub>
                              <m:r>
                                <a:rPr lang="en-US" sz="600" i="1">
                                  <a:effectLst/>
                                  <a:latin typeface="Cambria Math" panose="02040503050406030204" pitchFamily="18" charset="0"/>
                                  <a:ea typeface="Times New Roman" panose="02020603050405020304" pitchFamily="18" charset="0"/>
                                </a:rPr>
                                <m:t>𝑡</m:t>
                              </m:r>
                              <m:r>
                                <a:rPr lang="en-US" sz="600">
                                  <a:effectLst/>
                                  <a:latin typeface="Cambria Math" panose="02040503050406030204" pitchFamily="18" charset="0"/>
                                  <a:ea typeface="Times New Roman" panose="02020603050405020304" pitchFamily="18" charset="0"/>
                                </a:rPr>
                                <m:t>,1</m:t>
                              </m:r>
                              <m:r>
                                <m:rPr>
                                  <m:nor/>
                                </m:rPr>
                                <a:rPr lang="en-US" sz="600" i="1">
                                  <a:effectLst/>
                                  <a:latin typeface="Gill Sans"/>
                                  <a:ea typeface="Times New Roman" panose="02020603050405020304" pitchFamily="18" charset="0"/>
                                </a:rPr>
                                <m:t>y</m:t>
                              </m:r>
                            </m:sub>
                          </m:sSub>
                        </m:e>
                      </m:d>
                    </m:oMath>
                  </m:oMathPara>
                </a14:m>
                <a:endParaRPr lang="en-US" sz="900">
                  <a:effectLst/>
                  <a:latin typeface="Gill Sans"/>
                  <a:ea typeface="Times New Roman" panose="02020603050405020304" pitchFamily="18" charset="0"/>
                </a:endParaRPr>
              </a:p>
            </p:txBody>
          </p:sp>
        </mc:Choice>
        <mc:Fallback xmlns="">
          <p:sp>
            <p:nvSpPr>
              <p:cNvPr id="17" name="TextBox 11">
                <a:extLst>
                  <a:ext uri="{FF2B5EF4-FFF2-40B4-BE49-F238E27FC236}">
                    <a16:creationId xmlns:a16="http://schemas.microsoft.com/office/drawing/2014/main" id="{0680A359-6537-AECF-34F3-54780A9C8AE1}"/>
                  </a:ext>
                </a:extLst>
              </p:cNvPr>
              <p:cNvSpPr txBox="1">
                <a:spLocks noRot="1" noChangeAspect="1" noMove="1" noResize="1" noEditPoints="1" noAdjustHandles="1" noChangeArrowheads="1" noChangeShapeType="1" noTextEdit="1"/>
              </p:cNvSpPr>
              <p:nvPr/>
            </p:nvSpPr>
            <p:spPr>
              <a:xfrm>
                <a:off x="1069286" y="2702463"/>
                <a:ext cx="838200" cy="211773"/>
              </a:xfrm>
              <a:prstGeom prst="rect">
                <a:avLst/>
              </a:prstGeom>
              <a:blipFill>
                <a:blip r:embed="rId5"/>
                <a:stretch>
                  <a:fillRect/>
                </a:stretch>
              </a:blipFill>
              <a:ln w="19050">
                <a:solidFill>
                  <a:srgbClr val="2D877E"/>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5">
                <a:extLst>
                  <a:ext uri="{FF2B5EF4-FFF2-40B4-BE49-F238E27FC236}">
                    <a16:creationId xmlns:a16="http://schemas.microsoft.com/office/drawing/2014/main" id="{38A3E2B4-AF33-4CB8-C764-EAE5B284802F}"/>
                  </a:ext>
                </a:extLst>
              </p:cNvPr>
              <p:cNvSpPr txBox="1"/>
              <p:nvPr/>
            </p:nvSpPr>
            <p:spPr>
              <a:xfrm>
                <a:off x="2311316" y="2773142"/>
                <a:ext cx="1587306" cy="211772"/>
              </a:xfrm>
              <a:prstGeom prst="rect">
                <a:avLst/>
              </a:prstGeom>
              <a:noFill/>
              <a:ln w="19050">
                <a:solidFill>
                  <a:srgbClr val="097B9F"/>
                </a:solidFill>
              </a:ln>
            </p:spPr>
            <p:txBody>
              <a:bodyPr wrap="square">
                <a:noAutofit/>
              </a:bodyPr>
              <a:lstStyle/>
              <a:p>
                <a:pPr marL="0" marR="0">
                  <a:buNone/>
                </a:pPr>
                <a14:m>
                  <m:oMathPara xmlns:m="http://schemas.openxmlformats.org/officeDocument/2006/math">
                    <m:oMathParaPr>
                      <m:jc m:val="centerGroup"/>
                    </m:oMathParaPr>
                    <m:oMath xmlns:m="http://schemas.openxmlformats.org/officeDocument/2006/math">
                      <m:sSub>
                        <m:sSubPr>
                          <m:ctrlPr>
                            <a:rPr lang="en-US" sz="600" i="1">
                              <a:effectLst/>
                              <a:latin typeface="Cambria Math" panose="02040503050406030204" pitchFamily="18" charset="0"/>
                              <a:ea typeface="Times New Roman" panose="02020603050405020304" pitchFamily="18" charset="0"/>
                            </a:rPr>
                          </m:ctrlPr>
                        </m:sSubPr>
                        <m:e>
                          <m:r>
                            <a:rPr lang="en-US" sz="600" i="1">
                              <a:effectLst/>
                              <a:latin typeface="Cambria Math" panose="02040503050406030204" pitchFamily="18" charset="0"/>
                              <a:ea typeface="Times New Roman" panose="02020603050405020304" pitchFamily="18" charset="0"/>
                            </a:rPr>
                            <m:t>𝑅</m:t>
                          </m:r>
                          <m:r>
                            <m:rPr>
                              <m:sty m:val="p"/>
                            </m:rPr>
                            <a:rPr lang="en-US" sz="600">
                              <a:effectLst/>
                              <a:latin typeface="Cambria Math" panose="02040503050406030204" pitchFamily="18" charset="0"/>
                              <a:ea typeface="Times New Roman" panose="02020603050405020304" pitchFamily="18" charset="0"/>
                            </a:rPr>
                            <m:t>MSFE</m:t>
                          </m:r>
                        </m:e>
                        <m:sub>
                          <m:r>
                            <m:rPr>
                              <m:nor/>
                            </m:rPr>
                            <a:rPr lang="en-US" sz="600" i="1">
                              <a:effectLst/>
                              <a:latin typeface="Gill Sans"/>
                              <a:ea typeface="Times New Roman" panose="02020603050405020304" pitchFamily="18" charset="0"/>
                            </a:rPr>
                            <m:t>ann</m:t>
                          </m:r>
                        </m:sub>
                      </m:sSub>
                      <m:d>
                        <m:dPr>
                          <m:ctrlPr>
                            <a:rPr lang="en-US" sz="600" i="1">
                              <a:effectLst/>
                              <a:latin typeface="Cambria Math" panose="02040503050406030204" pitchFamily="18" charset="0"/>
                              <a:ea typeface="Times New Roman" panose="02020603050405020304" pitchFamily="18" charset="0"/>
                            </a:rPr>
                          </m:ctrlPr>
                        </m:dPr>
                        <m:e>
                          <m:r>
                            <a:rPr lang="en-US" sz="600">
                              <a:effectLst/>
                              <a:latin typeface="Cambria Math" panose="02040503050406030204" pitchFamily="18" charset="0"/>
                              <a:ea typeface="Times New Roman" panose="02020603050405020304" pitchFamily="18" charset="0"/>
                            </a:rPr>
                            <m:t>10</m:t>
                          </m:r>
                        </m:e>
                      </m:d>
                      <m:r>
                        <m:rPr>
                          <m:nor/>
                        </m:rPr>
                        <a:rPr lang="en-US" sz="600" i="1">
                          <a:effectLst/>
                          <a:latin typeface="Gill Sans"/>
                          <a:ea typeface="Times New Roman" panose="02020603050405020304" pitchFamily="18" charset="0"/>
                        </a:rPr>
                        <m:t>  </m:t>
                      </m:r>
                      <m:r>
                        <a:rPr lang="en-US" sz="600">
                          <a:effectLst/>
                          <a:latin typeface="Cambria Math" panose="02040503050406030204" pitchFamily="18" charset="0"/>
                          <a:ea typeface="Times New Roman" panose="02020603050405020304" pitchFamily="18" charset="0"/>
                        </a:rPr>
                        <m:t>=</m:t>
                      </m:r>
                      <m:r>
                        <m:rPr>
                          <m:nor/>
                        </m:rPr>
                        <a:rPr lang="en-US" sz="600" i="1">
                          <a:effectLst/>
                          <a:latin typeface="Gill Sans"/>
                          <a:ea typeface="Times New Roman" panose="02020603050405020304" pitchFamily="18" charset="0"/>
                        </a:rPr>
                        <m:t>  </m:t>
                      </m:r>
                      <m:rad>
                        <m:radPr>
                          <m:degHide m:val="on"/>
                          <m:ctrlPr>
                            <a:rPr lang="en-US" sz="600" i="1">
                              <a:effectLst/>
                              <a:latin typeface="Cambria Math" panose="02040503050406030204" pitchFamily="18" charset="0"/>
                              <a:ea typeface="Times New Roman" panose="02020603050405020304" pitchFamily="18" charset="0"/>
                            </a:rPr>
                          </m:ctrlPr>
                        </m:radPr>
                        <m:deg/>
                        <m:e>
                          <m:r>
                            <m:rPr>
                              <m:nor/>
                            </m:rPr>
                            <a:rPr lang="en-US" sz="600" i="1">
                              <a:effectLst/>
                              <a:latin typeface="Gill Sans"/>
                              <a:ea typeface="Times New Roman" panose="02020603050405020304" pitchFamily="18" charset="0"/>
                            </a:rPr>
                            <m:t> </m:t>
                          </m:r>
                          <m:sSub>
                            <m:sSubPr>
                              <m:ctrlPr>
                                <a:rPr lang="en-US" sz="600" i="1">
                                  <a:effectLst/>
                                  <a:latin typeface="Cambria Math" panose="02040503050406030204" pitchFamily="18" charset="0"/>
                                  <a:ea typeface="Times New Roman" panose="02020603050405020304" pitchFamily="18" charset="0"/>
                                </a:rPr>
                              </m:ctrlPr>
                            </m:sSubPr>
                            <m:e>
                              <m:r>
                                <m:rPr>
                                  <m:sty m:val="p"/>
                                </m:rPr>
                                <a:rPr lang="en-US" sz="600">
                                  <a:effectLst/>
                                  <a:latin typeface="Cambria Math" panose="02040503050406030204" pitchFamily="18" charset="0"/>
                                  <a:ea typeface="Times New Roman" panose="02020603050405020304" pitchFamily="18" charset="0"/>
                                </a:rPr>
                                <m:t>avg</m:t>
                              </m:r>
                            </m:e>
                            <m:sub>
                              <m:r>
                                <a:rPr lang="en-US" sz="600" i="1">
                                  <a:effectLst/>
                                  <a:latin typeface="Cambria Math" panose="02040503050406030204" pitchFamily="18" charset="0"/>
                                  <a:ea typeface="Times New Roman" panose="02020603050405020304" pitchFamily="18" charset="0"/>
                                </a:rPr>
                                <m:t>𝑡</m:t>
                              </m:r>
                            </m:sub>
                          </m:sSub>
                          <m:r>
                            <a:rPr lang="en-US" sz="600" i="1">
                              <a:effectLst/>
                              <a:latin typeface="Cambria Math" panose="02040503050406030204" pitchFamily="18" charset="0"/>
                              <a:ea typeface="Times New Roman" panose="02020603050405020304" pitchFamily="18" charset="0"/>
                            </a:rPr>
                            <m:t>[</m:t>
                          </m:r>
                          <m:r>
                            <a:rPr lang="en-US" sz="600" i="1">
                              <a:effectLst/>
                              <a:latin typeface="Cambria Math" panose="02040503050406030204" pitchFamily="18" charset="0"/>
                              <a:ea typeface="Times New Roman" panose="02020603050405020304" pitchFamily="18" charset="0"/>
                            </a:rPr>
                            <m:t>𝜀</m:t>
                          </m:r>
                          <m:r>
                            <a:rPr lang="en-US" sz="600" i="1">
                              <a:effectLst/>
                              <a:latin typeface="Cambria Math" panose="02040503050406030204" pitchFamily="18" charset="0"/>
                              <a:ea typeface="Times New Roman" panose="02020603050405020304" pitchFamily="18" charset="0"/>
                            </a:rPr>
                            <m:t>(</m:t>
                          </m:r>
                          <m:r>
                            <a:rPr lang="en-US" sz="600" i="1">
                              <a:effectLst/>
                              <a:latin typeface="Cambria Math" panose="02040503050406030204" pitchFamily="18" charset="0"/>
                              <a:ea typeface="Times New Roman" panose="02020603050405020304" pitchFamily="18" charset="0"/>
                            </a:rPr>
                            <m:t>𝑡</m:t>
                          </m:r>
                          <m:r>
                            <a:rPr lang="en-US" sz="600" i="1">
                              <a:effectLst/>
                              <a:latin typeface="Cambria Math" panose="02040503050406030204" pitchFamily="18" charset="0"/>
                              <a:ea typeface="Times New Roman" panose="02020603050405020304" pitchFamily="18" charset="0"/>
                            </a:rPr>
                            <m:t>)]</m:t>
                          </m:r>
                        </m:e>
                      </m:rad>
                      <m:r>
                        <m:rPr>
                          <m:nor/>
                        </m:rPr>
                        <a:rPr lang="en-US" sz="600" i="1">
                          <a:effectLst/>
                          <a:latin typeface="Gill Sans"/>
                          <a:ea typeface="Times New Roman" panose="02020603050405020304" pitchFamily="18" charset="0"/>
                        </a:rPr>
                        <m:t>  </m:t>
                      </m:r>
                      <m:r>
                        <a:rPr lang="en-US" sz="600">
                          <a:effectLst/>
                          <a:latin typeface="Cambria Math" panose="02040503050406030204" pitchFamily="18" charset="0"/>
                          <a:ea typeface="Times New Roman" panose="02020603050405020304" pitchFamily="18" charset="0"/>
                        </a:rPr>
                        <m:t>×</m:t>
                      </m:r>
                      <m:r>
                        <m:rPr>
                          <m:nor/>
                        </m:rPr>
                        <a:rPr lang="en-US" sz="600" i="1">
                          <a:effectLst/>
                          <a:latin typeface="Gill Sans"/>
                          <a:ea typeface="Times New Roman" panose="02020603050405020304" pitchFamily="18" charset="0"/>
                        </a:rPr>
                        <m:t>  </m:t>
                      </m:r>
                      <m:rad>
                        <m:radPr>
                          <m:degHide m:val="on"/>
                          <m:ctrlPr>
                            <a:rPr lang="en-US" sz="600" i="1">
                              <a:effectLst/>
                              <a:latin typeface="Cambria Math" panose="02040503050406030204" pitchFamily="18" charset="0"/>
                              <a:ea typeface="Times New Roman" panose="02020603050405020304" pitchFamily="18" charset="0"/>
                            </a:rPr>
                          </m:ctrlPr>
                        </m:radPr>
                        <m:deg/>
                        <m:e>
                          <m:r>
                            <a:rPr lang="en-US" sz="600">
                              <a:effectLst/>
                              <a:latin typeface="Cambria Math" panose="02040503050406030204" pitchFamily="18" charset="0"/>
                              <a:ea typeface="Times New Roman" panose="02020603050405020304" pitchFamily="18" charset="0"/>
                            </a:rPr>
                            <m:t>10</m:t>
                          </m:r>
                        </m:e>
                      </m:rad>
                    </m:oMath>
                  </m:oMathPara>
                </a14:m>
                <a:endParaRPr lang="en-US" sz="900">
                  <a:effectLst/>
                  <a:latin typeface="Gill Sans"/>
                  <a:ea typeface="Times New Roman" panose="02020603050405020304" pitchFamily="18" charset="0"/>
                </a:endParaRPr>
              </a:p>
            </p:txBody>
          </p:sp>
        </mc:Choice>
        <mc:Fallback xmlns="">
          <p:sp>
            <p:nvSpPr>
              <p:cNvPr id="18" name="TextBox 15">
                <a:extLst>
                  <a:ext uri="{FF2B5EF4-FFF2-40B4-BE49-F238E27FC236}">
                    <a16:creationId xmlns:a16="http://schemas.microsoft.com/office/drawing/2014/main" id="{38A3E2B4-AF33-4CB8-C764-EAE5B284802F}"/>
                  </a:ext>
                </a:extLst>
              </p:cNvPr>
              <p:cNvSpPr txBox="1">
                <a:spLocks noRot="1" noChangeAspect="1" noMove="1" noResize="1" noEditPoints="1" noAdjustHandles="1" noChangeArrowheads="1" noChangeShapeType="1" noTextEdit="1"/>
              </p:cNvSpPr>
              <p:nvPr/>
            </p:nvSpPr>
            <p:spPr>
              <a:xfrm>
                <a:off x="2311316" y="2773142"/>
                <a:ext cx="1587306" cy="211772"/>
              </a:xfrm>
              <a:prstGeom prst="rect">
                <a:avLst/>
              </a:prstGeom>
              <a:blipFill>
                <a:blip r:embed="rId6"/>
                <a:stretch>
                  <a:fillRect/>
                </a:stretch>
              </a:blipFill>
              <a:ln w="19050">
                <a:solidFill>
                  <a:srgbClr val="097B9F"/>
                </a:solidFill>
              </a:ln>
            </p:spPr>
            <p:txBody>
              <a:bodyPr/>
              <a:lstStyle/>
              <a:p>
                <a:r>
                  <a:rPr lang="en-US">
                    <a:noFill/>
                  </a:rPr>
                  <a:t> </a:t>
                </a:r>
              </a:p>
            </p:txBody>
          </p:sp>
        </mc:Fallback>
      </mc:AlternateContent>
    </p:spTree>
    <p:extLst>
      <p:ext uri="{BB962C8B-B14F-4D97-AF65-F5344CB8AC3E}">
        <p14:creationId xmlns:p14="http://schemas.microsoft.com/office/powerpoint/2010/main" val="2240451075"/>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6600</TotalTime>
  <Words>4961</Words>
  <Application>Microsoft Office PowerPoint</Application>
  <PresentationFormat>Custom</PresentationFormat>
  <Paragraphs>1760</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Arial</vt:lpstr>
      <vt:lpstr>Calibri</vt:lpstr>
      <vt:lpstr>Cambria Math</vt:lpstr>
      <vt:lpstr>Gill Sans</vt:lpstr>
      <vt:lpstr>Lucida Sans Unicode</vt:lpstr>
      <vt:lpstr>Times New Roman</vt:lpstr>
      <vt:lpstr>Office Theme</vt:lpstr>
      <vt:lpstr>A Specialized Capital Markets Assumptions Framework and Strategic Asset Allocation for US Life Insurers</vt:lpstr>
      <vt:lpstr>Life Insurers Require Specialized Risk/Return Framework due to their Nature and Inv. Horizon</vt:lpstr>
      <vt:lpstr>Corebridge’s Portfolio Is Safe and Capital-Efficient But Leaves Return on the Table</vt:lpstr>
      <vt:lpstr>Optimized Allocation Enhances Surplus While Preserving Capital and Credit Quality</vt:lpstr>
      <vt:lpstr>Liability Term-Structure Modeling</vt:lpstr>
      <vt:lpstr>Forecast Error Is the Right Risk Metric for Long-Term, Hold-to-Maturity Investors</vt:lpstr>
      <vt:lpstr>Mean Reversion Reduces Long-Horizon Risk, Especially in High Yield</vt:lpstr>
      <vt:lpstr>Starting Yield Contains Useful Information about Long-Term Bond Returns Across Sectors</vt:lpstr>
      <vt:lpstr>Volatility Is Not Long-Term Risk, and RMSFE Captures What Actually Matters</vt:lpstr>
      <vt:lpstr>Private Credit</vt:lpstr>
      <vt:lpstr>Private Equity Delivers Equity Beta and Growth, But Net Alpha is Illusory</vt:lpstr>
      <vt:lpstr>Every Asset Modeled with Yield Anchors, Capital Charges, and Horizon-Aligned Risk</vt:lpstr>
      <vt:lpstr>Surplus-Aware Optimizer Simulates Liability-Aligned, Capital-Efficient Frontiers</vt:lpstr>
      <vt:lpstr>Simulating Surplus Under Macro Risk Reveals RMSFE Portfolios Are Superior</vt:lpstr>
      <vt:lpstr>PowerPoint Presentation</vt:lpstr>
      <vt:lpstr>Brighthouse’s Long-Dated Liabilities Benefit from Duration Extension and Higher Capital Efficiency</vt:lpstr>
      <vt:lpstr>MetLife’s Long-Dated Liabilities Gain from Reducing Global Sovereigns</vt:lpstr>
      <vt:lpstr>Principal Nears Its Efficient Frontier, but Targeted Reallocation Enhances Surplus Stability</vt:lpstr>
      <vt:lpstr>Prudential’s Book Is Close to Efficient, but Global Sovereigns and Commercial Loans Hold Back Capital Efficiency</vt:lpstr>
      <vt:lpstr>Voya’s Shorter Liabilities Allow Capital-Efficient Gains Through Reallocation to Structured and Private Credit</vt:lpstr>
      <vt:lpstr>Impact of different capital penalties φ on the efficient frontier and unconstrained vs constrained efficient frontiers and</vt:lpstr>
      <vt:lpstr>Cash and FX Risk Do Not Belong in Long-Term Strategic Allocation</vt:lpstr>
      <vt:lpstr>Covariance Matrix Built from Horizon-Matched Risks and Empirical Co-Movement</vt:lpstr>
      <vt:lpstr>Equity Returns Anchored in Shareholder Cash Flows, Not Earnings Noise</vt:lpstr>
      <vt:lpstr>Valuation and Structural Signals Refine Equity Return Expectations</vt:lpstr>
      <vt:lpstr>Valuation &amp; Margin Trends Refine Cash-Based Equity Return Forecasts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Strategic Asset Allocation</dc:title>
  <dc:creator>Divya Patel, Tarun Kumar, Giga Nozadze</dc:creator>
  <cp:lastModifiedBy>Giga Nozadze</cp:lastModifiedBy>
  <cp:revision>471</cp:revision>
  <dcterms:created xsi:type="dcterms:W3CDTF">2025-09-30T22:56:43Z</dcterms:created>
  <dcterms:modified xsi:type="dcterms:W3CDTF">2025-12-11T00:29:06Z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2025-05-06T00:00:00Z</vt:filetime>
  </property>
  <property fmtid="{D5CDD505-2E9C-101B-9397-08002B2CF9AE}" pid="3" name="Creator">
    <vt:lpwstr>LaTeX with Beamer class</vt:lpwstr>
  </property>
  <property fmtid="{D5CDD505-2E9C-101B-9397-08002B2CF9AE}" pid="4" name="LastSaved">
    <vt:filetime>2025-09-30T00:00:00Z</vt:filetime>
  </property>
  <property fmtid="{D5CDD505-2E9C-101B-9397-08002B2CF9AE}" pid="5" name="Producer">
    <vt:lpwstr>3-Heights(TM) PDF Security Shell 4.8.25.2 (http://www.pdf-tools.com)</vt:lpwstr>
  </property>
</Properties>
</file>